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 id="2147483660" r:id="rId6"/>
  </p:sldMasterIdLst>
  <p:notesMasterIdLst>
    <p:notesMasterId r:id="rId27"/>
  </p:notesMasterIdLst>
  <p:sldIdLst>
    <p:sldId id="339" r:id="rId7"/>
    <p:sldId id="322" r:id="rId8"/>
    <p:sldId id="308" r:id="rId9"/>
    <p:sldId id="309" r:id="rId10"/>
    <p:sldId id="310" r:id="rId11"/>
    <p:sldId id="335" r:id="rId12"/>
    <p:sldId id="338" r:id="rId13"/>
    <p:sldId id="331" r:id="rId14"/>
    <p:sldId id="326" r:id="rId15"/>
    <p:sldId id="328" r:id="rId16"/>
    <p:sldId id="330" r:id="rId17"/>
    <p:sldId id="336" r:id="rId18"/>
    <p:sldId id="341" r:id="rId19"/>
    <p:sldId id="333" r:id="rId20"/>
    <p:sldId id="337" r:id="rId21"/>
    <p:sldId id="343" r:id="rId22"/>
    <p:sldId id="305" r:id="rId23"/>
    <p:sldId id="304" r:id="rId24"/>
    <p:sldId id="321" r:id="rId25"/>
    <p:sldId id="34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990" autoAdjust="0"/>
    <p:restoredTop sz="94660"/>
  </p:normalViewPr>
  <p:slideViewPr>
    <p:cSldViewPr snapToGrid="0">
      <p:cViewPr varScale="1">
        <p:scale>
          <a:sx n="72" d="100"/>
          <a:sy n="72" d="100"/>
        </p:scale>
        <p:origin x="84"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0DFCB7-A991-4B4C-B215-0BD2C0F08921}" type="datetimeFigureOut">
              <a:rPr lang="en-US" smtClean="0"/>
              <a:pPr/>
              <a:t>12/5/2020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A59B5C-5DF4-405B-BCEB-4E315D1D5956}" type="slidenum">
              <a:rPr lang="en-US" smtClean="0"/>
              <a:pPr/>
              <a:t>‹#›</a:t>
            </a:fld>
            <a:endParaRPr lang="en-US"/>
          </a:p>
        </p:txBody>
      </p:sp>
    </p:spTree>
    <p:extLst>
      <p:ext uri="{BB962C8B-B14F-4D97-AF65-F5344CB8AC3E}">
        <p14:creationId xmlns:p14="http://schemas.microsoft.com/office/powerpoint/2010/main" val="390787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95E2F13-EAD1-4102-869D-EB60943FCDB2}" type="slidenum">
              <a:rPr lang="en-US" smtClean="0"/>
              <a:pPr/>
              <a:t>2</a:t>
            </a:fld>
            <a:endParaRPr lang="en-US"/>
          </a:p>
        </p:txBody>
      </p:sp>
    </p:spTree>
    <p:extLst>
      <p:ext uri="{BB962C8B-B14F-4D97-AF65-F5344CB8AC3E}">
        <p14:creationId xmlns:p14="http://schemas.microsoft.com/office/powerpoint/2010/main" val="263026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A59B5C-5DF4-405B-BCEB-4E315D1D5956}" type="slidenum">
              <a:rPr lang="en-US" smtClean="0"/>
              <a:pPr/>
              <a:t>3</a:t>
            </a:fld>
            <a:endParaRPr lang="en-US"/>
          </a:p>
        </p:txBody>
      </p:sp>
    </p:spTree>
    <p:extLst>
      <p:ext uri="{BB962C8B-B14F-4D97-AF65-F5344CB8AC3E}">
        <p14:creationId xmlns:p14="http://schemas.microsoft.com/office/powerpoint/2010/main" val="21817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A59B5C-5DF4-405B-BCEB-4E315D1D5956}" type="slidenum">
              <a:rPr lang="en-US" smtClean="0"/>
              <a:pPr/>
              <a:t>4</a:t>
            </a:fld>
            <a:endParaRPr lang="en-US"/>
          </a:p>
        </p:txBody>
      </p:sp>
    </p:spTree>
    <p:extLst>
      <p:ext uri="{BB962C8B-B14F-4D97-AF65-F5344CB8AC3E}">
        <p14:creationId xmlns:p14="http://schemas.microsoft.com/office/powerpoint/2010/main" val="43327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A59B5C-5DF4-405B-BCEB-4E315D1D5956}" type="slidenum">
              <a:rPr lang="en-US" smtClean="0"/>
              <a:pPr/>
              <a:t>5</a:t>
            </a:fld>
            <a:endParaRPr lang="en-US"/>
          </a:p>
        </p:txBody>
      </p:sp>
    </p:spTree>
    <p:extLst>
      <p:ext uri="{BB962C8B-B14F-4D97-AF65-F5344CB8AC3E}">
        <p14:creationId xmlns:p14="http://schemas.microsoft.com/office/powerpoint/2010/main" val="37786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BED9C-060D-446A-B4E3-B99EFF378FFE}" type="slidenum">
              <a:rPr lang="en-US" smtClean="0"/>
              <a:pPr/>
              <a:t>17</a:t>
            </a:fld>
            <a:endParaRPr lang="en-US"/>
          </a:p>
        </p:txBody>
      </p:sp>
    </p:spTree>
    <p:extLst>
      <p:ext uri="{BB962C8B-B14F-4D97-AF65-F5344CB8AC3E}">
        <p14:creationId xmlns:p14="http://schemas.microsoft.com/office/powerpoint/2010/main" val="3029374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67BED9C-060D-446A-B4E3-B99EFF378FFE}" type="slidenum">
              <a:rPr lang="en-US" smtClean="0"/>
              <a:pPr/>
              <a:t>18</a:t>
            </a:fld>
            <a:endParaRPr lang="en-US"/>
          </a:p>
        </p:txBody>
      </p:sp>
    </p:spTree>
    <p:extLst>
      <p:ext uri="{BB962C8B-B14F-4D97-AF65-F5344CB8AC3E}">
        <p14:creationId xmlns:p14="http://schemas.microsoft.com/office/powerpoint/2010/main" val="297883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BA59B5C-5DF4-405B-BCEB-4E315D1D5956}" type="slidenum">
              <a:rPr lang="en-US" smtClean="0"/>
              <a:pPr/>
              <a:t>19</a:t>
            </a:fld>
            <a:endParaRPr lang="en-US"/>
          </a:p>
        </p:txBody>
      </p:sp>
    </p:spTree>
    <p:extLst>
      <p:ext uri="{BB962C8B-B14F-4D97-AF65-F5344CB8AC3E}">
        <p14:creationId xmlns:p14="http://schemas.microsoft.com/office/powerpoint/2010/main" val="3328258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285F7C-A813-41C3-8632-DA99A47484CD}"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371723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285F7C-A813-41C3-8632-DA99A47484CD}"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56187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285F7C-A813-41C3-8632-DA99A47484CD}"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3094922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34047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54495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4619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9931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6593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4641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7742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2679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285F7C-A813-41C3-8632-DA99A47484CD}"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3081946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426171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24436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2392DC5F-8F00-4F1E-9464-C23AE0A7D0E1}" type="datetimeFigureOut">
              <a:rPr lang="fa-IR" smtClean="0">
                <a:solidFill>
                  <a:prstClr val="black">
                    <a:tint val="75000"/>
                  </a:prstClr>
                </a:solidFill>
              </a:rPr>
              <a:pPr/>
              <a:t>1442/04/20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61D32996-4C53-4913-B0F7-604B6280591F}"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8675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285F7C-A813-41C3-8632-DA99A47484CD}"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192021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285F7C-A813-41C3-8632-DA99A47484CD}"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53632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285F7C-A813-41C3-8632-DA99A47484CD}"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618994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285F7C-A813-41C3-8632-DA99A47484CD}"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343230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85F7C-A813-41C3-8632-DA99A47484CD}"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81238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285F7C-A813-41C3-8632-DA99A47484CD}"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849902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285F7C-A813-41C3-8632-DA99A47484CD}"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5245DB-8C79-4FA2-81D3-AA246D7992CA}" type="slidenum">
              <a:rPr lang="en-US" smtClean="0"/>
              <a:pPr/>
              <a:t>‹#›</a:t>
            </a:fld>
            <a:endParaRPr lang="en-US"/>
          </a:p>
        </p:txBody>
      </p:sp>
    </p:spTree>
    <p:extLst>
      <p:ext uri="{BB962C8B-B14F-4D97-AF65-F5344CB8AC3E}">
        <p14:creationId xmlns:p14="http://schemas.microsoft.com/office/powerpoint/2010/main" val="282285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85F7C-A813-41C3-8632-DA99A47484CD}" type="datetimeFigureOut">
              <a:rPr lang="en-US" smtClean="0"/>
              <a:pPr/>
              <a:t>12/5/2020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245DB-8C79-4FA2-81D3-AA246D7992CA}" type="slidenum">
              <a:rPr lang="en-US" smtClean="0"/>
              <a:pPr/>
              <a:t>‹#›</a:t>
            </a:fld>
            <a:endParaRPr lang="en-US"/>
          </a:p>
        </p:txBody>
      </p:sp>
    </p:spTree>
    <p:extLst>
      <p:ext uri="{BB962C8B-B14F-4D97-AF65-F5344CB8AC3E}">
        <p14:creationId xmlns:p14="http://schemas.microsoft.com/office/powerpoint/2010/main" val="463919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2392DC5F-8F00-4F1E-9464-C23AE0A7D0E1}" type="datetimeFigureOut">
              <a:rPr lang="fa-IR" smtClean="0">
                <a:solidFill>
                  <a:prstClr val="black">
                    <a:tint val="75000"/>
                  </a:prstClr>
                </a:solidFill>
              </a:rPr>
              <a:pPr rtl="1"/>
              <a:t>1442/04/20</a:t>
            </a:fld>
            <a:endParaRPr lang="fa-IR">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fa-IR">
              <a:solidFill>
                <a:prstClr val="black">
                  <a:tint val="75000"/>
                </a:prstClr>
              </a:solidFill>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61D32996-4C53-4913-B0F7-604B6280591F}" type="slidenum">
              <a:rPr lang="fa-IR" smtClean="0">
                <a:solidFill>
                  <a:prstClr val="black">
                    <a:tint val="75000"/>
                  </a:prstClr>
                </a:solidFill>
              </a:rPr>
              <a:pPr rtl="1"/>
              <a:t>‹#›</a:t>
            </a:fld>
            <a:endParaRPr lang="fa-IR">
              <a:solidFill>
                <a:prstClr val="black">
                  <a:tint val="75000"/>
                </a:prstClr>
              </a:solidFill>
            </a:endParaRPr>
          </a:p>
        </p:txBody>
      </p:sp>
    </p:spTree>
    <p:extLst>
      <p:ext uri="{BB962C8B-B14F-4D97-AF65-F5344CB8AC3E}">
        <p14:creationId xmlns:p14="http://schemas.microsoft.com/office/powerpoint/2010/main" val="47399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beytoote.com/health/malady-remedy/hydatid-cyst2-illness.html"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hyperlink" Target="mailto:T.sodagar91@gmail"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jpeg"/><Relationship Id="rId5" Type="http://schemas.openxmlformats.org/officeDocument/2006/relationships/hyperlink" Target="https://www.beytoote.com/health/malady-remedy/hydatid-cyst2-illness.html"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16197" y="338296"/>
            <a:ext cx="5336717" cy="2400657"/>
          </a:xfrm>
          <a:prstGeom prst="rect">
            <a:avLst/>
          </a:prstGeom>
        </p:spPr>
        <p:txBody>
          <a:bodyPr wrap="none">
            <a:spAutoFit/>
          </a:bodyPr>
          <a:lstStyle/>
          <a:p>
            <a:pPr algn="r" rtl="1">
              <a:lnSpc>
                <a:spcPct val="200000"/>
              </a:lnSpc>
            </a:pPr>
            <a:r>
              <a:rPr lang="fa-IR" sz="4000" b="1" dirty="0">
                <a:cs typeface="B Yagut" pitchFamily="2" charset="-78"/>
              </a:rPr>
              <a:t>آشنایی با بیماری های </a:t>
            </a:r>
            <a:r>
              <a:rPr lang="fa-IR" sz="4000" b="1" dirty="0" smtClean="0">
                <a:cs typeface="B Yagut" pitchFamily="2" charset="-78"/>
              </a:rPr>
              <a:t>واگیر</a:t>
            </a:r>
            <a:endParaRPr lang="en-US" sz="4000" b="1" dirty="0" smtClean="0">
              <a:cs typeface="B Yagut" panose="00000400000000000000" pitchFamily="2" charset="-78"/>
            </a:endParaRPr>
          </a:p>
          <a:p>
            <a:pPr algn="r" rtl="1">
              <a:lnSpc>
                <a:spcPct val="200000"/>
              </a:lnSpc>
            </a:pPr>
            <a:r>
              <a:rPr lang="fa-IR" sz="4000" b="1" dirty="0" smtClean="0">
                <a:cs typeface="B Yagut" pitchFamily="2" charset="-78"/>
              </a:rPr>
              <a:t>بیماری کیست هیداتیک</a:t>
            </a:r>
            <a:endParaRPr lang="en-US" sz="4000" b="1" dirty="0" smtClean="0">
              <a:cs typeface="B Yagut" pitchFamily="2" charset="-78"/>
            </a:endParaRPr>
          </a:p>
        </p:txBody>
      </p:sp>
      <p:pic>
        <p:nvPicPr>
          <p:cNvPr id="10" name="Picture 2" descr="تنگی نفس, انگل روده ای, دستگاه گوارش">
            <a:hlinkClick r:id="rId2" tooltip="کیست هیداتیک,علائم بیماری کیست هیداتیک"/>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273" y="2830882"/>
            <a:ext cx="5913198" cy="4027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23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982" y="146916"/>
            <a:ext cx="10515600" cy="1325563"/>
          </a:xfrm>
        </p:spPr>
        <p:txBody>
          <a:bodyPr>
            <a:normAutofit/>
          </a:bodyPr>
          <a:lstStyle/>
          <a:p>
            <a:pPr algn="ctr" rtl="1"/>
            <a:r>
              <a:rPr lang="fa-IR" sz="4000" dirty="0" smtClean="0">
                <a:cs typeface="B Yagut" panose="00000400000000000000" pitchFamily="2" charset="-78"/>
              </a:rPr>
              <a:t>دوره کمون</a:t>
            </a:r>
            <a:endParaRPr lang="en-US" sz="4000" dirty="0">
              <a:cs typeface="B Yagut" panose="00000400000000000000" pitchFamily="2" charset="-78"/>
            </a:endParaRPr>
          </a:p>
        </p:txBody>
      </p:sp>
      <p:sp>
        <p:nvSpPr>
          <p:cNvPr id="3" name="Content Placeholder 2"/>
          <p:cNvSpPr>
            <a:spLocks noGrp="1"/>
          </p:cNvSpPr>
          <p:nvPr>
            <p:ph idx="1"/>
          </p:nvPr>
        </p:nvSpPr>
        <p:spPr>
          <a:xfrm>
            <a:off x="858982" y="2418206"/>
            <a:ext cx="11083637" cy="5053157"/>
          </a:xfrm>
        </p:spPr>
        <p:txBody>
          <a:bodyPr>
            <a:normAutofit/>
          </a:bodyPr>
          <a:lstStyle/>
          <a:p>
            <a:pPr marL="0" indent="0" algn="r" rtl="1">
              <a:lnSpc>
                <a:spcPct val="150000"/>
              </a:lnSpc>
              <a:buNone/>
            </a:pPr>
            <a:r>
              <a:rPr lang="fa-IR" dirty="0">
                <a:cs typeface="B Yagut" panose="00000400000000000000" pitchFamily="2" charset="-78"/>
              </a:rPr>
              <a:t>دوره کمون ممکن است بین 5تا20 سال طول بکشدو در غالب موارد سالها طول میکشد تا بیماری علامتدار شود و گاها کیست خودبخود بهبودی پیدا میکند.بعد از سالها به علت بزرگ شدن وایجاد اثر فشاری ، بیمار احساس دردشکمی ، بی اشتهایی ، احساس توده شکمی می کند.</a:t>
            </a:r>
            <a:endParaRPr lang="en-US"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07182" y="4639984"/>
            <a:ext cx="609600" cy="609600"/>
          </a:xfrm>
          <a:prstGeom prst="rect">
            <a:avLst/>
          </a:prstGeom>
        </p:spPr>
      </p:pic>
    </p:spTree>
    <p:extLst>
      <p:ext uri="{BB962C8B-B14F-4D97-AF65-F5344CB8AC3E}">
        <p14:creationId xmlns:p14="http://schemas.microsoft.com/office/powerpoint/2010/main" val="397739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5610" y="0"/>
            <a:ext cx="2681614" cy="799797"/>
          </a:xfrm>
        </p:spPr>
        <p:txBody>
          <a:bodyPr>
            <a:normAutofit/>
          </a:bodyPr>
          <a:lstStyle/>
          <a:p>
            <a:pPr algn="ctr" rtl="1"/>
            <a:r>
              <a:rPr lang="fa-IR" sz="4000" dirty="0" smtClean="0">
                <a:cs typeface="B Yagut" panose="00000400000000000000" pitchFamily="2" charset="-78"/>
              </a:rPr>
              <a:t>چرخه تکامل</a:t>
            </a:r>
            <a:endParaRPr lang="en-US" sz="4000" dirty="0">
              <a:cs typeface="B Yagut" panose="00000400000000000000" pitchFamily="2" charset="-78"/>
            </a:endParaRPr>
          </a:p>
        </p:txBody>
      </p:sp>
      <p:sp>
        <p:nvSpPr>
          <p:cNvPr id="4" name="Rectangle 3"/>
          <p:cNvSpPr/>
          <p:nvPr/>
        </p:nvSpPr>
        <p:spPr>
          <a:xfrm>
            <a:off x="263046" y="799797"/>
            <a:ext cx="11724361" cy="5855449"/>
          </a:xfrm>
          <a:prstGeom prst="rect">
            <a:avLst/>
          </a:prstGeom>
        </p:spPr>
        <p:txBody>
          <a:bodyPr wrap="square">
            <a:spAutoFit/>
          </a:bodyPr>
          <a:lstStyle/>
          <a:p>
            <a:pPr algn="r" rtl="1">
              <a:lnSpc>
                <a:spcPct val="150000"/>
              </a:lnSpc>
            </a:pPr>
            <a:r>
              <a:rPr lang="fa-IR" sz="2800" dirty="0" smtClean="0">
                <a:cs typeface="B Yagut" panose="00000400000000000000" pitchFamily="2" charset="-78"/>
              </a:rPr>
              <a:t>کرم از 3 حلقه تشکیل شده و در قسمت انتهایی کرم بالغ تعداد زیادی تخم وجود دارد که همراه مدفوع سگ دفع می شوند پس از خورده شدن تخم ها توسط میزبان تخم ها در روده میزبان باز شده و جنین قلابدار از تخم خارج می شود و درمخاط روده نفوذ می کند و وارد جریان خون می شود سپس با جریان خون به تمام نقاط بدن انتقال می یابد جنین پس از توقف در قسمتهای بدن شروع به رشد کرده وبه شکل کیسه ای در می آید که به آن کیست هیداتیک می گویند هر کیست حاوی جنین یا لاروهای متعدد می باشد</a:t>
            </a:r>
          </a:p>
          <a:p>
            <a:pPr algn="r" rtl="1">
              <a:lnSpc>
                <a:spcPct val="150000"/>
              </a:lnSpc>
            </a:pPr>
            <a:r>
              <a:rPr lang="fa-IR" sz="2800" dirty="0" smtClean="0">
                <a:cs typeface="B Yagut" panose="00000400000000000000" pitchFamily="2" charset="-78"/>
              </a:rPr>
              <a:t>در صورتی که عضو مبتلا به کیست به نحوی مورد تغذیه حیواناتی مانند سگ و سگ سانان قرار گیرد کیسته داخل روده کوچک باز شده و جوانه های داخل کیست به جدار روده چسپیده و بالغ  می شوند و سرانجام کرم بالغ با تولید تخم چرخه را در طبیعت ادامه می دهد.</a:t>
            </a:r>
            <a:endParaRPr lang="en-US" sz="2800" dirty="0">
              <a:cs typeface="B Yagu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6678" y="190197"/>
            <a:ext cx="609600" cy="609600"/>
          </a:xfrm>
          <a:prstGeom prst="rect">
            <a:avLst/>
          </a:prstGeom>
        </p:spPr>
      </p:pic>
    </p:spTree>
    <p:extLst>
      <p:ext uri="{BB962C8B-B14F-4D97-AF65-F5344CB8AC3E}">
        <p14:creationId xmlns:p14="http://schemas.microsoft.com/office/powerpoint/2010/main" val="145319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2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746" y="102078"/>
            <a:ext cx="3512507" cy="549275"/>
          </a:xfrm>
        </p:spPr>
        <p:txBody>
          <a:bodyPr>
            <a:normAutofit fontScale="90000"/>
          </a:bodyPr>
          <a:lstStyle/>
          <a:p>
            <a:pPr algn="ctr" rtl="1"/>
            <a:r>
              <a:rPr lang="fa-IR" dirty="0">
                <a:cs typeface="B Yagut" panose="00000400000000000000" pitchFamily="2" charset="-78"/>
              </a:rPr>
              <a:t>چرخه تکامل</a:t>
            </a:r>
            <a:endParaRPr lang="en-US" dirty="0"/>
          </a:p>
        </p:txBody>
      </p:sp>
      <p:sp>
        <p:nvSpPr>
          <p:cNvPr id="3" name="Content Placeholder 2"/>
          <p:cNvSpPr>
            <a:spLocks noGrp="1"/>
          </p:cNvSpPr>
          <p:nvPr>
            <p:ph idx="1"/>
          </p:nvPr>
        </p:nvSpPr>
        <p:spPr>
          <a:xfrm>
            <a:off x="325678" y="651353"/>
            <a:ext cx="11461314" cy="5987442"/>
          </a:xfrm>
        </p:spPr>
        <p:txBody>
          <a:bodyPr>
            <a:normAutofit fontScale="92500"/>
          </a:bodyPr>
          <a:lstStyle/>
          <a:p>
            <a:pPr marL="0" indent="0" algn="r" rtl="1">
              <a:lnSpc>
                <a:spcPct val="150000"/>
              </a:lnSpc>
              <a:buNone/>
            </a:pPr>
            <a:r>
              <a:rPr lang="fa-IR" dirty="0" smtClean="0">
                <a:cs typeface="B Yagut" panose="00000400000000000000" pitchFamily="2" charset="-78"/>
              </a:rPr>
              <a:t>ذبح غیر بهداشتی دام بیرون انداختن امعاء واحشاءآلوده به کیست و قرار گرفتن این اندامها در دسترس سگ و سگ سانان </a:t>
            </a:r>
          </a:p>
          <a:p>
            <a:pPr marL="0" indent="0" algn="r" rtl="1">
              <a:lnSpc>
                <a:spcPct val="150000"/>
              </a:lnSpc>
              <a:buNone/>
            </a:pPr>
            <a:r>
              <a:rPr lang="fa-IR" dirty="0" smtClean="0">
                <a:cs typeface="B Yagut" panose="00000400000000000000" pitchFamily="2" charset="-78"/>
              </a:rPr>
              <a:t>خوردن کیست های حاوی جنین متعدد توسط سگ و تبدیل جنینها به کرم نواری شکل در روده سگ </a:t>
            </a:r>
          </a:p>
          <a:p>
            <a:pPr marL="0" indent="0" algn="r" rtl="1">
              <a:lnSpc>
                <a:spcPct val="150000"/>
              </a:lnSpc>
              <a:buNone/>
            </a:pPr>
            <a:r>
              <a:rPr lang="fa-IR" dirty="0" smtClean="0">
                <a:cs typeface="B Yagut" panose="00000400000000000000" pitchFamily="2" charset="-78"/>
              </a:rPr>
              <a:t>رشد کرمها در روده سگ و دفع تخمهای متعدد توسط سگ در محیط </a:t>
            </a:r>
          </a:p>
          <a:p>
            <a:pPr marL="0" indent="0" algn="r" rtl="1">
              <a:lnSpc>
                <a:spcPct val="150000"/>
              </a:lnSpc>
              <a:buNone/>
            </a:pPr>
            <a:r>
              <a:rPr lang="fa-IR" dirty="0" smtClean="0">
                <a:cs typeface="B Yagut" panose="00000400000000000000" pitchFamily="2" charset="-78"/>
              </a:rPr>
              <a:t>خوردن علوفه آلوده و آب آلوده به تخمهای دفع شده سگ  توسط دامها</a:t>
            </a:r>
          </a:p>
          <a:p>
            <a:pPr marL="0" indent="0" algn="r" rtl="1">
              <a:lnSpc>
                <a:spcPct val="150000"/>
              </a:lnSpc>
              <a:buNone/>
            </a:pPr>
            <a:r>
              <a:rPr lang="fa-IR" dirty="0" smtClean="0">
                <a:cs typeface="B Yagut" panose="00000400000000000000" pitchFamily="2" charset="-78"/>
              </a:rPr>
              <a:t>تبدیل تخمها به جنین های مختلف و تبدیل جنین ها به کیست هیداتیک در اندامها ی دام </a:t>
            </a:r>
          </a:p>
          <a:p>
            <a:pPr marL="0" indent="0" algn="r" rtl="1">
              <a:lnSpc>
                <a:spcPct val="150000"/>
              </a:lnSpc>
              <a:buNone/>
            </a:pPr>
            <a:r>
              <a:rPr lang="fa-IR" dirty="0" smtClean="0">
                <a:cs typeface="B Yagut" panose="00000400000000000000" pitchFamily="2" charset="-78"/>
              </a:rPr>
              <a:t>مجددا با ذبح غیر بهداشتی دام و بیرون انداختن امعاء و احشاء آلوده به کیست و قرار گرفتن این اندامها در دسترس چرخه انتقال </a:t>
            </a:r>
            <a:endParaRPr lang="en-US"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55966" y="346553"/>
            <a:ext cx="609600" cy="609600"/>
          </a:xfrm>
          <a:prstGeom prst="rect">
            <a:avLst/>
          </a:prstGeom>
        </p:spPr>
      </p:pic>
    </p:spTree>
    <p:extLst>
      <p:ext uri="{BB962C8B-B14F-4D97-AF65-F5344CB8AC3E}">
        <p14:creationId xmlns:p14="http://schemas.microsoft.com/office/powerpoint/2010/main" val="77221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کیست هیداتیک - آزمایشگاه و مرکز پاتوبیولوژی هورمون"/>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276" y="776612"/>
            <a:ext cx="9213893" cy="569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263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smtClean="0">
                <a:cs typeface="B Yagut" panose="00000400000000000000" pitchFamily="2" charset="-78"/>
              </a:rPr>
              <a:t>درمان بیماری</a:t>
            </a:r>
            <a:endParaRPr lang="en-US" sz="4000" dirty="0">
              <a:cs typeface="B Yagut" panose="00000400000000000000" pitchFamily="2" charset="-78"/>
            </a:endParaRPr>
          </a:p>
        </p:txBody>
      </p:sp>
      <p:sp>
        <p:nvSpPr>
          <p:cNvPr id="3" name="Content Placeholder 2"/>
          <p:cNvSpPr>
            <a:spLocks noGrp="1"/>
          </p:cNvSpPr>
          <p:nvPr>
            <p:ph idx="1"/>
          </p:nvPr>
        </p:nvSpPr>
        <p:spPr/>
        <p:txBody>
          <a:bodyPr/>
          <a:lstStyle/>
          <a:p>
            <a:pPr marL="0" indent="0" algn="r" rtl="1">
              <a:buNone/>
            </a:pPr>
            <a:r>
              <a:rPr lang="fa-IR" dirty="0" smtClean="0">
                <a:cs typeface="B Yagut" panose="00000400000000000000" pitchFamily="2" charset="-78"/>
              </a:rPr>
              <a:t>درمان در انسان : داروی آلبندوزاول جهت درمان بیماران تجویز می شود کما اینکه راه اصلی درمان جراحی و خارج کردن کیست ها می باشد</a:t>
            </a:r>
          </a:p>
          <a:p>
            <a:pPr marL="0" indent="0" algn="r" rtl="1">
              <a:buNone/>
            </a:pPr>
            <a:endParaRPr lang="fa-IR" dirty="0">
              <a:cs typeface="B Yagut" panose="00000400000000000000" pitchFamily="2" charset="-78"/>
            </a:endParaRPr>
          </a:p>
          <a:p>
            <a:pPr marL="0" indent="0" algn="r" rtl="1">
              <a:buNone/>
            </a:pPr>
            <a:r>
              <a:rPr lang="fa-IR" dirty="0" smtClean="0">
                <a:cs typeface="B Yagut" panose="00000400000000000000" pitchFamily="2" charset="-78"/>
              </a:rPr>
              <a:t>درمان درسگ : دادن داروی ضد انگل  مرتبا زیر نظر دامپزشکی هرچند ماه یکبار </a:t>
            </a:r>
            <a:endParaRPr lang="en-US" dirty="0">
              <a:cs typeface="B Yagut"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9809" y="4661452"/>
            <a:ext cx="609600" cy="609600"/>
          </a:xfrm>
          <a:prstGeom prst="rect">
            <a:avLst/>
          </a:prstGeom>
        </p:spPr>
      </p:pic>
    </p:spTree>
    <p:extLst>
      <p:ext uri="{BB962C8B-B14F-4D97-AF65-F5344CB8AC3E}">
        <p14:creationId xmlns:p14="http://schemas.microsoft.com/office/powerpoint/2010/main" val="21450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809" y="0"/>
            <a:ext cx="5420139" cy="1391477"/>
          </a:xfrm>
        </p:spPr>
        <p:txBody>
          <a:bodyPr>
            <a:normAutofit/>
          </a:bodyPr>
          <a:lstStyle/>
          <a:p>
            <a:pPr algn="ctr" rtl="1"/>
            <a:r>
              <a:rPr lang="fa-IR" sz="4000" dirty="0" smtClean="0"/>
              <a:t>کنترل و پیشگیری</a:t>
            </a:r>
            <a:endParaRPr lang="en-US" sz="4000" dirty="0"/>
          </a:p>
        </p:txBody>
      </p:sp>
      <p:sp>
        <p:nvSpPr>
          <p:cNvPr id="3" name="Content Placeholder 2"/>
          <p:cNvSpPr>
            <a:spLocks noGrp="1"/>
          </p:cNvSpPr>
          <p:nvPr>
            <p:ph idx="1"/>
          </p:nvPr>
        </p:nvSpPr>
        <p:spPr>
          <a:xfrm>
            <a:off x="275573" y="1825625"/>
            <a:ext cx="11498893" cy="4351338"/>
          </a:xfrm>
        </p:spPr>
        <p:txBody>
          <a:bodyPr/>
          <a:lstStyle/>
          <a:p>
            <a:pPr marL="0" indent="0" algn="r" rtl="1">
              <a:buNone/>
            </a:pPr>
            <a:r>
              <a:rPr lang="fa-IR" dirty="0" smtClean="0">
                <a:cs typeface="B Yagut" pitchFamily="2" charset="-78"/>
              </a:rPr>
              <a:t>آموزش بهداشت </a:t>
            </a:r>
          </a:p>
          <a:p>
            <a:pPr marL="0" indent="0" algn="r" rtl="1">
              <a:buNone/>
            </a:pPr>
            <a:r>
              <a:rPr lang="fa-IR" dirty="0" smtClean="0">
                <a:cs typeface="B Yagut" pitchFamily="2" charset="-78"/>
              </a:rPr>
              <a:t>محدود کردن تماس با حیواناتی مانند سگ</a:t>
            </a:r>
          </a:p>
          <a:p>
            <a:pPr marL="0" indent="0" algn="r" rtl="1">
              <a:buNone/>
            </a:pPr>
            <a:r>
              <a:rPr lang="fa-IR" dirty="0" smtClean="0">
                <a:cs typeface="B Yagut" pitchFamily="2" charset="-78"/>
              </a:rPr>
              <a:t>ذبح بهداشتی دام </a:t>
            </a:r>
          </a:p>
          <a:p>
            <a:pPr marL="0" indent="0" algn="r" rtl="1">
              <a:buNone/>
            </a:pPr>
            <a:r>
              <a:rPr lang="fa-IR" dirty="0" smtClean="0">
                <a:cs typeface="B Yagut" pitchFamily="2" charset="-78"/>
              </a:rPr>
              <a:t>مبارزه با سگ های ولگرد</a:t>
            </a:r>
            <a:endParaRPr lang="en-US" dirty="0">
              <a:cs typeface="B Yagut"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5074" y="5872163"/>
            <a:ext cx="609600" cy="609600"/>
          </a:xfrm>
          <a:prstGeom prst="rect">
            <a:avLst/>
          </a:prstGeom>
        </p:spPr>
      </p:pic>
      <p:pic>
        <p:nvPicPr>
          <p:cNvPr id="2050" name="Picture 2" descr="تابلوی عجیب شهرداری اراک: مرکز اتلاف سگ‌های ولگرد به روش عقیم‌سازی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8219" y="2143918"/>
            <a:ext cx="4876800" cy="3714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5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809" y="0"/>
            <a:ext cx="5420139" cy="1391477"/>
          </a:xfrm>
        </p:spPr>
        <p:txBody>
          <a:bodyPr>
            <a:normAutofit/>
          </a:bodyPr>
          <a:lstStyle/>
          <a:p>
            <a:pPr algn="ctr" rtl="1"/>
            <a:r>
              <a:rPr lang="fa-IR" sz="4000" dirty="0" smtClean="0"/>
              <a:t>کنترل و پیشگیری</a:t>
            </a:r>
            <a:endParaRPr lang="en-US" sz="4000" dirty="0"/>
          </a:p>
        </p:txBody>
      </p:sp>
      <p:sp>
        <p:nvSpPr>
          <p:cNvPr id="3" name="Content Placeholder 2"/>
          <p:cNvSpPr>
            <a:spLocks noGrp="1"/>
          </p:cNvSpPr>
          <p:nvPr>
            <p:ph idx="1"/>
          </p:nvPr>
        </p:nvSpPr>
        <p:spPr>
          <a:xfrm>
            <a:off x="3106882" y="1049482"/>
            <a:ext cx="7762009" cy="5127481"/>
          </a:xfrm>
        </p:spPr>
        <p:txBody>
          <a:bodyPr>
            <a:normAutofit fontScale="62500" lnSpcReduction="20000"/>
          </a:bodyPr>
          <a:lstStyle/>
          <a:p>
            <a:pPr algn="r" fontAlgn="base"/>
            <a:r>
              <a:rPr lang="fa-IR" sz="4000" dirty="0" smtClean="0">
                <a:solidFill>
                  <a:srgbClr val="000000"/>
                </a:solidFill>
                <a:latin typeface="tahoma"/>
                <a:cs typeface="B Yagut" pitchFamily="2" charset="-78"/>
              </a:rPr>
              <a:t>رعایت </a:t>
            </a:r>
            <a:r>
              <a:rPr lang="fa-IR" sz="4000" dirty="0">
                <a:solidFill>
                  <a:srgbClr val="000000"/>
                </a:solidFill>
                <a:latin typeface="tahoma"/>
                <a:cs typeface="B Yagut" pitchFamily="2" charset="-78"/>
              </a:rPr>
              <a:t>بهداشت فردی و محیط</a:t>
            </a:r>
            <a:br>
              <a:rPr lang="fa-IR" sz="4000" dirty="0">
                <a:solidFill>
                  <a:srgbClr val="000000"/>
                </a:solidFill>
                <a:latin typeface="tahoma"/>
                <a:cs typeface="B Yagut" pitchFamily="2" charset="-78"/>
              </a:rPr>
            </a:br>
            <a:r>
              <a:rPr lang="fa-IR" sz="4000" dirty="0">
                <a:solidFill>
                  <a:srgbClr val="000000"/>
                </a:solidFill>
                <a:latin typeface="tahoma"/>
                <a:cs typeface="B Yagut" pitchFamily="2" charset="-78"/>
              </a:rPr>
              <a:t>- ضد عفونی نمودن سبزیجات</a:t>
            </a:r>
          </a:p>
          <a:p>
            <a:pPr algn="r" fontAlgn="base"/>
            <a:r>
              <a:rPr lang="fa-IR" sz="4000" dirty="0">
                <a:solidFill>
                  <a:srgbClr val="000000"/>
                </a:solidFill>
                <a:latin typeface="tahoma"/>
                <a:cs typeface="B Yagut" pitchFamily="2" charset="-78"/>
              </a:rPr>
              <a:t>  - محصور نمودن مزارع کشت سبزیجات</a:t>
            </a:r>
          </a:p>
          <a:p>
            <a:pPr algn="r" fontAlgn="base"/>
            <a:r>
              <a:rPr lang="fa-IR" sz="4000" dirty="0">
                <a:solidFill>
                  <a:srgbClr val="000000"/>
                </a:solidFill>
                <a:latin typeface="tahoma"/>
                <a:cs typeface="B Yagut" pitchFamily="2" charset="-78"/>
              </a:rPr>
              <a:t>  - معدوم ساختن اندام های آلوده به کیست هنگام ذبح دام</a:t>
            </a:r>
          </a:p>
          <a:p>
            <a:pPr algn="r" fontAlgn="base"/>
            <a:r>
              <a:rPr lang="fa-IR" sz="4000" dirty="0">
                <a:solidFill>
                  <a:srgbClr val="000000"/>
                </a:solidFill>
                <a:latin typeface="tahoma"/>
                <a:cs typeface="B Yagut" pitchFamily="2" charset="-78"/>
              </a:rPr>
              <a:t>  - خوراندن داروهای ضد انگلی به سگهای شناسنامه دار و گله</a:t>
            </a:r>
          </a:p>
          <a:p>
            <a:pPr algn="r" fontAlgn="base"/>
            <a:r>
              <a:rPr lang="fa-IR" sz="4000" dirty="0">
                <a:solidFill>
                  <a:srgbClr val="000000"/>
                </a:solidFill>
                <a:latin typeface="tahoma"/>
                <a:cs typeface="B Yagut" pitchFamily="2" charset="-78"/>
              </a:rPr>
              <a:t>  - عدم تماس با سگ سانان</a:t>
            </a:r>
            <a:br>
              <a:rPr lang="fa-IR" sz="4000" dirty="0">
                <a:solidFill>
                  <a:srgbClr val="000000"/>
                </a:solidFill>
                <a:latin typeface="tahoma"/>
                <a:cs typeface="B Yagut" pitchFamily="2" charset="-78"/>
              </a:rPr>
            </a:br>
            <a:r>
              <a:rPr lang="fa-IR" sz="4000" dirty="0">
                <a:solidFill>
                  <a:srgbClr val="000000"/>
                </a:solidFill>
                <a:latin typeface="tahoma"/>
                <a:cs typeface="B Yagut" pitchFamily="2" charset="-78"/>
              </a:rPr>
              <a:t>- درمان سگ های آلوده صاحبدار</a:t>
            </a:r>
          </a:p>
          <a:p>
            <a:pPr algn="r" fontAlgn="base"/>
            <a:r>
              <a:rPr lang="fa-IR" sz="4000" dirty="0">
                <a:solidFill>
                  <a:srgbClr val="000000"/>
                </a:solidFill>
                <a:latin typeface="tahoma"/>
                <a:cs typeface="B Yagut" pitchFamily="2" charset="-78"/>
              </a:rPr>
              <a:t>  - از بین بردن سگ های ولگرد</a:t>
            </a:r>
          </a:p>
          <a:p>
            <a:pPr algn="r" fontAlgn="base"/>
            <a:r>
              <a:rPr lang="fa-IR" sz="4000" dirty="0">
                <a:solidFill>
                  <a:srgbClr val="000000"/>
                </a:solidFill>
                <a:latin typeface="tahoma"/>
                <a:cs typeface="B Yagut" pitchFamily="2" charset="-78"/>
              </a:rPr>
              <a:t>  - کشتار دامها در کشتار گاهای بهداشتی</a:t>
            </a:r>
          </a:p>
          <a:p>
            <a:pPr algn="r" fontAlgn="base"/>
            <a:r>
              <a:rPr lang="fa-IR" sz="4000" dirty="0">
                <a:solidFill>
                  <a:srgbClr val="000000"/>
                </a:solidFill>
                <a:latin typeface="tahoma"/>
                <a:cs typeface="B Yagut" pitchFamily="2" charset="-78"/>
              </a:rPr>
              <a:t>  - کشتار دام ها در سنین پایینتر (ممانعت از بزرگ شدن کیست ها)</a:t>
            </a:r>
          </a:p>
          <a:p>
            <a:pPr algn="r" fontAlgn="base"/>
            <a:r>
              <a:rPr lang="fa-IR" sz="4000" dirty="0">
                <a:solidFill>
                  <a:srgbClr val="000000"/>
                </a:solidFill>
                <a:latin typeface="tahoma"/>
                <a:cs typeface="B Yagut" pitchFamily="2" charset="-78"/>
              </a:rPr>
              <a:t>  - دفع بهداشتی امعاء و احشاء آلوده</a:t>
            </a:r>
          </a:p>
          <a:p>
            <a:pPr algn="r" fontAlgn="base"/>
            <a:r>
              <a:rPr lang="fa-IR" sz="4000" dirty="0">
                <a:solidFill>
                  <a:srgbClr val="000000"/>
                </a:solidFill>
                <a:latin typeface="tahoma"/>
                <a:cs typeface="B Yagut" pitchFamily="2" charset="-78"/>
              </a:rPr>
              <a:t>  - عدم تغذیه سگ ها با مانده امعاء و احشای کشتارگاهی</a:t>
            </a:r>
          </a:p>
          <a:p>
            <a:pPr algn="r" fontAlgn="base"/>
            <a:r>
              <a:rPr lang="fa-IR" sz="4000" dirty="0">
                <a:solidFill>
                  <a:srgbClr val="000000"/>
                </a:solidFill>
                <a:latin typeface="tahoma"/>
                <a:cs typeface="B Yagut" pitchFamily="2" charset="-78"/>
              </a:rPr>
              <a:t>  - آموزش همگانی در مورد راه انتقال و انتشار بیماری</a:t>
            </a:r>
          </a:p>
          <a:p>
            <a:pPr marL="0" indent="0" algn="r" rtl="1">
              <a:buNone/>
            </a:pPr>
            <a:endParaRPr lang="en-US" dirty="0"/>
          </a:p>
        </p:txBody>
      </p:sp>
    </p:spTree>
    <p:extLst>
      <p:ext uri="{BB962C8B-B14F-4D97-AF65-F5344CB8AC3E}">
        <p14:creationId xmlns:p14="http://schemas.microsoft.com/office/powerpoint/2010/main" val="3226317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normAutofit/>
          </a:bodyPr>
          <a:lstStyle/>
          <a:p>
            <a:pPr algn="r" rtl="1"/>
            <a:r>
              <a:rPr lang="fa-IR" sz="4000" dirty="0" smtClean="0">
                <a:cs typeface="B Yagut" panose="00000400000000000000" pitchFamily="2" charset="-78"/>
              </a:rPr>
              <a:t>پرسش تمرین</a:t>
            </a:r>
            <a:endParaRPr lang="en-US" sz="4000" dirty="0">
              <a:cs typeface="B Yagut" panose="00000400000000000000" pitchFamily="2" charset="-78"/>
            </a:endParaRPr>
          </a:p>
        </p:txBody>
      </p:sp>
      <p:sp>
        <p:nvSpPr>
          <p:cNvPr id="3" name="Content Placeholder 2"/>
          <p:cNvSpPr>
            <a:spLocks noGrp="1"/>
          </p:cNvSpPr>
          <p:nvPr>
            <p:ph idx="1"/>
          </p:nvPr>
        </p:nvSpPr>
        <p:spPr>
          <a:xfrm>
            <a:off x="838200" y="1856798"/>
            <a:ext cx="10515600" cy="4351338"/>
          </a:xfrm>
          <a:solidFill>
            <a:schemeClr val="bg1"/>
          </a:solidFill>
        </p:spPr>
        <p:txBody>
          <a:bodyPr>
            <a:normAutofit lnSpcReduction="10000"/>
          </a:bodyPr>
          <a:lstStyle/>
          <a:p>
            <a:pPr algn="r" rtl="1"/>
            <a:r>
              <a:rPr lang="fa-IR" sz="3600" dirty="0" smtClean="0">
                <a:cs typeface="B Yagut" panose="00000400000000000000" pitchFamily="2" charset="-78"/>
              </a:rPr>
              <a:t>بیماری </a:t>
            </a:r>
            <a:r>
              <a:rPr lang="fa-IR" sz="3600" dirty="0">
                <a:cs typeface="B Yagut" panose="00000400000000000000" pitchFamily="2" charset="-78"/>
              </a:rPr>
              <a:t>کیست هیداتیک</a:t>
            </a:r>
            <a:r>
              <a:rPr lang="fa-IR" sz="3600" kern="2000" dirty="0">
                <a:cs typeface="B Yagut" panose="00000400000000000000" pitchFamily="2" charset="-78"/>
              </a:rPr>
              <a:t> </a:t>
            </a:r>
            <a:r>
              <a:rPr lang="fa-IR" sz="3600" dirty="0">
                <a:cs typeface="B Yagut" panose="00000400000000000000" pitchFamily="2" charset="-78"/>
              </a:rPr>
              <a:t>را تعریف کند.</a:t>
            </a:r>
          </a:p>
          <a:p>
            <a:pPr algn="r" rtl="1">
              <a:lnSpc>
                <a:spcPct val="150000"/>
              </a:lnSpc>
            </a:pPr>
            <a:r>
              <a:rPr lang="fa-IR" sz="3600" dirty="0" smtClean="0">
                <a:cs typeface="B Yagut" panose="00000400000000000000" pitchFamily="2" charset="-78"/>
              </a:rPr>
              <a:t> عامل </a:t>
            </a:r>
            <a:r>
              <a:rPr lang="fa-IR" sz="3600" dirty="0">
                <a:cs typeface="B Yagut" panose="00000400000000000000" pitchFamily="2" charset="-78"/>
              </a:rPr>
              <a:t>ایجاد کننده بیماری بیان کند</a:t>
            </a:r>
          </a:p>
          <a:p>
            <a:pPr algn="r" rtl="1">
              <a:lnSpc>
                <a:spcPct val="150000"/>
              </a:lnSpc>
            </a:pPr>
            <a:r>
              <a:rPr lang="fa-IR" sz="3600" dirty="0">
                <a:cs typeface="B Yagut" panose="00000400000000000000" pitchFamily="2" charset="-78"/>
              </a:rPr>
              <a:t> </a:t>
            </a:r>
            <a:r>
              <a:rPr lang="fa-IR" sz="3600" dirty="0" smtClean="0">
                <a:cs typeface="B Yagut" panose="00000400000000000000" pitchFamily="2" charset="-78"/>
              </a:rPr>
              <a:t> و </a:t>
            </a:r>
            <a:r>
              <a:rPr lang="fa-IR" sz="3600" dirty="0">
                <a:cs typeface="B Yagut" panose="00000400000000000000" pitchFamily="2" charset="-78"/>
              </a:rPr>
              <a:t>راه </a:t>
            </a:r>
            <a:r>
              <a:rPr lang="fa-IR" sz="3600" dirty="0" smtClean="0">
                <a:cs typeface="B Yagut" panose="00000400000000000000" pitchFamily="2" charset="-78"/>
              </a:rPr>
              <a:t>انتقال و علایم </a:t>
            </a:r>
            <a:r>
              <a:rPr lang="fa-IR" sz="3600" dirty="0">
                <a:cs typeface="B Yagut" panose="00000400000000000000" pitchFamily="2" charset="-78"/>
              </a:rPr>
              <a:t>بیماری </a:t>
            </a:r>
            <a:r>
              <a:rPr lang="fa-IR" sz="3600" dirty="0" smtClean="0">
                <a:cs typeface="B Yagut" panose="00000400000000000000" pitchFamily="2" charset="-78"/>
              </a:rPr>
              <a:t> </a:t>
            </a:r>
            <a:r>
              <a:rPr lang="fa-IR" sz="3600" dirty="0">
                <a:cs typeface="B Yagut" panose="00000400000000000000" pitchFamily="2" charset="-78"/>
              </a:rPr>
              <a:t>را ذکر کند. </a:t>
            </a:r>
          </a:p>
          <a:p>
            <a:pPr algn="r" rtl="1">
              <a:lnSpc>
                <a:spcPct val="150000"/>
              </a:lnSpc>
            </a:pPr>
            <a:r>
              <a:rPr lang="fa-IR" sz="3600" dirty="0" smtClean="0">
                <a:cs typeface="B Yagut" panose="00000400000000000000" pitchFamily="2" charset="-78"/>
              </a:rPr>
              <a:t> روش</a:t>
            </a:r>
            <a:r>
              <a:rPr lang="en-US" sz="3600" dirty="0" smtClean="0">
                <a:cs typeface="B Yagut" panose="00000400000000000000" pitchFamily="2" charset="-78"/>
              </a:rPr>
              <a:t> </a:t>
            </a:r>
            <a:r>
              <a:rPr lang="fa-IR" sz="3600" dirty="0">
                <a:cs typeface="B Yagut" panose="00000400000000000000" pitchFamily="2" charset="-78"/>
              </a:rPr>
              <a:t>درمان بیماری </a:t>
            </a:r>
            <a:r>
              <a:rPr lang="fa-IR" sz="3600" kern="2000" dirty="0" smtClean="0">
                <a:cs typeface="B Yagut" panose="00000400000000000000" pitchFamily="2" charset="-78"/>
              </a:rPr>
              <a:t> </a:t>
            </a:r>
            <a:r>
              <a:rPr lang="fa-IR" sz="3600" dirty="0">
                <a:cs typeface="B Yagut" panose="00000400000000000000" pitchFamily="2" charset="-78"/>
              </a:rPr>
              <a:t>را توضیح دهد.</a:t>
            </a:r>
          </a:p>
          <a:p>
            <a:pPr algn="r" rtl="1">
              <a:lnSpc>
                <a:spcPct val="150000"/>
              </a:lnSpc>
            </a:pPr>
            <a:r>
              <a:rPr lang="fa-IR" sz="3600" dirty="0" smtClean="0">
                <a:cs typeface="B Yagut" panose="00000400000000000000" pitchFamily="2" charset="-78"/>
              </a:rPr>
              <a:t>راه </a:t>
            </a:r>
            <a:r>
              <a:rPr lang="fa-IR" sz="3600" dirty="0">
                <a:cs typeface="B Yagut" panose="00000400000000000000" pitchFamily="2" charset="-78"/>
              </a:rPr>
              <a:t>های پیشگیری ازبیماری را به مردم ارایه دهد.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3600" y="1247198"/>
            <a:ext cx="609600" cy="609600"/>
          </a:xfrm>
          <a:prstGeom prst="rect">
            <a:avLst/>
          </a:prstGeom>
        </p:spPr>
      </p:pic>
    </p:spTree>
    <p:extLst>
      <p:ext uri="{BB962C8B-B14F-4D97-AF65-F5344CB8AC3E}">
        <p14:creationId xmlns:p14="http://schemas.microsoft.com/office/powerpoint/2010/main" val="38850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1389888"/>
            <a:ext cx="11704320" cy="4632960"/>
          </a:xfrm>
          <a:solidFill>
            <a:schemeClr val="bg1"/>
          </a:solidFill>
        </p:spPr>
        <p:txBody>
          <a:bodyPr>
            <a:normAutofit/>
          </a:bodyPr>
          <a:lstStyle/>
          <a:p>
            <a:pPr algn="just" rtl="1"/>
            <a:r>
              <a:rPr lang="fa-IR" sz="3600" dirty="0" smtClean="0">
                <a:cs typeface="B Yagut" panose="00000400000000000000" pitchFamily="2" charset="-78"/>
              </a:rPr>
              <a:t>بیماری کیست هیداتیک از بیماریهای مشترک بین انسان و حیوان می باشد  با توجه به درمان سخت این بیماری </a:t>
            </a:r>
            <a:r>
              <a:rPr lang="fa-IR" sz="3600" dirty="0">
                <a:cs typeface="B Yagut" panose="00000400000000000000" pitchFamily="2" charset="-78"/>
              </a:rPr>
              <a:t>،</a:t>
            </a:r>
            <a:r>
              <a:rPr lang="fa-IR" sz="3600" dirty="0" smtClean="0">
                <a:cs typeface="B Yagut" panose="00000400000000000000" pitchFamily="2" charset="-78"/>
              </a:rPr>
              <a:t> هزینه بالای جراحی و عوارض پس از آن ، آموزش به مردم و پیشگیری از این بیماری دارای اهمیت ویژه ای می باشد.</a:t>
            </a:r>
            <a:endParaRPr lang="en-US" sz="3600" dirty="0">
              <a:cs typeface="B Yagut" panose="00000400000000000000" pitchFamily="2" charset="-78"/>
            </a:endParaRPr>
          </a:p>
        </p:txBody>
      </p:sp>
      <p:sp>
        <p:nvSpPr>
          <p:cNvPr id="5" name="Rectangle 4"/>
          <p:cNvSpPr/>
          <p:nvPr/>
        </p:nvSpPr>
        <p:spPr>
          <a:xfrm>
            <a:off x="4974203" y="171950"/>
            <a:ext cx="2180404" cy="707886"/>
          </a:xfrm>
          <a:prstGeom prst="rect">
            <a:avLst/>
          </a:prstGeom>
        </p:spPr>
        <p:txBody>
          <a:bodyPr wrap="none">
            <a:spAutoFit/>
          </a:bodyPr>
          <a:lstStyle/>
          <a:p>
            <a:pPr algn="ctr"/>
            <a:r>
              <a:rPr lang="fa-IR" sz="4000" dirty="0" smtClean="0">
                <a:cs typeface="B Yagut" panose="00000400000000000000" pitchFamily="2" charset="-78"/>
              </a:rPr>
              <a:t>نتیجه گیری</a:t>
            </a:r>
            <a:endParaRPr lang="en-US" sz="40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81809" y="1085088"/>
            <a:ext cx="609600" cy="609600"/>
          </a:xfrm>
          <a:prstGeom prst="rect">
            <a:avLst/>
          </a:prstGeom>
        </p:spPr>
      </p:pic>
    </p:spTree>
    <p:extLst>
      <p:ext uri="{BB962C8B-B14F-4D97-AF65-F5344CB8AC3E}">
        <p14:creationId xmlns:p14="http://schemas.microsoft.com/office/powerpoint/2010/main" val="10603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785367" y="2392729"/>
            <a:ext cx="10706105"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rtl="1"/>
            <a:r>
              <a:rPr lang="fa-IR" sz="2400" dirty="0" smtClean="0">
                <a:cs typeface="B Yagut" panose="00000400000000000000" pitchFamily="2" charset="-78"/>
              </a:rPr>
              <a:t>دستورالعمل کشوری بیماری کیست هیداتیک</a:t>
            </a:r>
          </a:p>
          <a:p>
            <a:pPr algn="r" rtl="1"/>
            <a:endParaRPr lang="fa-IR" sz="2400" dirty="0" smtClean="0">
              <a:cs typeface="B Yagut" panose="00000400000000000000" pitchFamily="2" charset="-78"/>
            </a:endParaRPr>
          </a:p>
          <a:p>
            <a:pPr algn="r" rtl="1"/>
            <a:r>
              <a:rPr lang="fa-IR" sz="2400" dirty="0" smtClean="0">
                <a:cs typeface="B Yagut" panose="00000400000000000000" pitchFamily="2" charset="-78"/>
              </a:rPr>
              <a:t>جزوه آموزشی –آموزش بهورزی اراک/ اردیبهشت96</a:t>
            </a:r>
            <a:endParaRPr lang="en-US" sz="2400" dirty="0" smtClean="0">
              <a:cs typeface="B Yagut" panose="00000400000000000000" pitchFamily="2" charset="-78"/>
            </a:endParaRPr>
          </a:p>
          <a:p>
            <a:pPr algn="r" rtl="1"/>
            <a:endParaRPr lang="en-US" sz="2400" dirty="0" smtClean="0">
              <a:cs typeface="B Yagut" panose="00000400000000000000" pitchFamily="2" charset="-78"/>
            </a:endParaRPr>
          </a:p>
          <a:p>
            <a:pPr algn="r" rtl="1" fontAlgn="base">
              <a:spcBef>
                <a:spcPct val="0"/>
              </a:spcBef>
              <a:spcAft>
                <a:spcPct val="0"/>
              </a:spcAft>
            </a:pPr>
            <a:r>
              <a:rPr lang="fa-IR" sz="2400" dirty="0" smtClean="0">
                <a:cs typeface="B Yagut" panose="00000400000000000000" pitchFamily="2" charset="-78"/>
              </a:rPr>
              <a:t>جزوات آموزش بهورزی / بیماریهای واگیر دانشگاه علوم پزشکی زاهدان</a:t>
            </a:r>
            <a:endParaRPr lang="en-US" sz="2400" dirty="0" smtClean="0">
              <a:cs typeface="B Yagut" panose="00000400000000000000" pitchFamily="2" charset="-78"/>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ar-SA" sz="2400" i="0" u="none" strike="noStrike" cap="none" normalizeH="0" baseline="0" dirty="0" smtClean="0">
              <a:ln>
                <a:noFill/>
              </a:ln>
              <a:effectLst/>
              <a:latin typeface="Arial" pitchFamily="34" charset="0"/>
              <a:cs typeface="B Yagut" panose="00000400000000000000" pitchFamily="2" charset="-78"/>
            </a:endParaRPr>
          </a:p>
        </p:txBody>
      </p:sp>
      <p:sp>
        <p:nvSpPr>
          <p:cNvPr id="3" name="Rectangle 2"/>
          <p:cNvSpPr/>
          <p:nvPr/>
        </p:nvSpPr>
        <p:spPr>
          <a:xfrm>
            <a:off x="4878071" y="541802"/>
            <a:ext cx="2520696" cy="707886"/>
          </a:xfrm>
          <a:prstGeom prst="rect">
            <a:avLst/>
          </a:prstGeom>
        </p:spPr>
        <p:txBody>
          <a:bodyPr wrap="square">
            <a:spAutoFit/>
          </a:bodyPr>
          <a:lstStyle/>
          <a:p>
            <a:pPr algn="r" rtl="1"/>
            <a:r>
              <a:rPr lang="fa-IR" sz="4000" dirty="0" smtClean="0">
                <a:cs typeface="B Yagut" panose="00000400000000000000" pitchFamily="2" charset="-78"/>
              </a:rPr>
              <a:t>فهرست منابع </a:t>
            </a:r>
            <a:endParaRPr lang="en-US" sz="4000" dirty="0">
              <a:cs typeface="B Yagut" panose="00000400000000000000"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1424" y="0"/>
            <a:ext cx="6551740" cy="1048512"/>
          </a:xfrm>
        </p:spPr>
        <p:txBody>
          <a:bodyPr>
            <a:normAutofit/>
          </a:bodyPr>
          <a:lstStyle/>
          <a:p>
            <a:pPr algn="ctr" rtl="1"/>
            <a:r>
              <a:rPr lang="fa-IR" b="1" dirty="0" smtClean="0">
                <a:cs typeface="B Yagut" panose="00000400000000000000" pitchFamily="2" charset="-78"/>
              </a:rPr>
              <a:t> مشخصات سند</a:t>
            </a:r>
            <a:endParaRPr lang="en-US" b="1" dirty="0">
              <a:cs typeface="B Yagut" panose="00000400000000000000" pitchFamily="2" charset="-78"/>
            </a:endParaRPr>
          </a:p>
        </p:txBody>
      </p:sp>
      <p:sp>
        <p:nvSpPr>
          <p:cNvPr id="5" name="Text Placeholder 4"/>
          <p:cNvSpPr>
            <a:spLocks noGrp="1"/>
          </p:cNvSpPr>
          <p:nvPr>
            <p:ph type="body" idx="1"/>
          </p:nvPr>
        </p:nvSpPr>
        <p:spPr>
          <a:xfrm>
            <a:off x="2414016" y="1243583"/>
            <a:ext cx="3510407" cy="542163"/>
          </a:xfrm>
        </p:spPr>
        <p:txBody>
          <a:bodyPr/>
          <a:lstStyle/>
          <a:p>
            <a:pPr algn="r" rtl="1"/>
            <a:r>
              <a:rPr lang="fa-IR" dirty="0" smtClean="0">
                <a:cs typeface="B Yagut" panose="00000400000000000000" pitchFamily="2" charset="-78"/>
              </a:rPr>
              <a:t>مشخصات مدرس</a:t>
            </a:r>
          </a:p>
        </p:txBody>
      </p:sp>
      <p:sp>
        <p:nvSpPr>
          <p:cNvPr id="6" name="Content Placeholder 5"/>
          <p:cNvSpPr>
            <a:spLocks noGrp="1"/>
          </p:cNvSpPr>
          <p:nvPr>
            <p:ph sz="half" idx="2"/>
          </p:nvPr>
        </p:nvSpPr>
        <p:spPr>
          <a:xfrm>
            <a:off x="815404" y="2102739"/>
            <a:ext cx="5157787" cy="3684588"/>
          </a:xfrm>
        </p:spPr>
        <p:txBody>
          <a:bodyPr>
            <a:normAutofit lnSpcReduction="10000"/>
          </a:bodyPr>
          <a:lstStyle/>
          <a:p>
            <a:pPr algn="r" rtl="1"/>
            <a:r>
              <a:rPr lang="fa-IR" sz="2000" dirty="0" smtClean="0">
                <a:cs typeface="B Yagut" panose="00000400000000000000" pitchFamily="2" charset="-78"/>
              </a:rPr>
              <a:t>تصویر پرسنلی مدرس:</a:t>
            </a:r>
            <a:endParaRPr lang="en-US" sz="2000" dirty="0" smtClean="0">
              <a:cs typeface="B Yagut" panose="00000400000000000000" pitchFamily="2" charset="-78"/>
            </a:endParaRPr>
          </a:p>
          <a:p>
            <a:pPr algn="r" rtl="1"/>
            <a:endParaRPr lang="fa-IR" sz="2000" dirty="0" smtClean="0">
              <a:cs typeface="B Yagut" panose="00000400000000000000" pitchFamily="2" charset="-78"/>
            </a:endParaRPr>
          </a:p>
          <a:p>
            <a:pPr marL="0" indent="0" algn="r" rtl="1">
              <a:buNone/>
            </a:pPr>
            <a:endParaRPr lang="fa-IR" sz="2000" dirty="0" smtClean="0">
              <a:cs typeface="B Yagut" panose="00000400000000000000" pitchFamily="2" charset="-78"/>
            </a:endParaRPr>
          </a:p>
          <a:p>
            <a:pPr algn="r" rtl="1">
              <a:lnSpc>
                <a:spcPct val="150000"/>
              </a:lnSpc>
            </a:pPr>
            <a:r>
              <a:rPr lang="fa-IR" sz="2000" dirty="0" smtClean="0">
                <a:cs typeface="B Yagut" panose="00000400000000000000" pitchFamily="2" charset="-78"/>
              </a:rPr>
              <a:t>نام و نام خانوادگی مدرس: </a:t>
            </a:r>
            <a:r>
              <a:rPr lang="fa-IR" sz="2000" b="1" dirty="0" smtClean="0">
                <a:cs typeface="B Yagut" panose="00000400000000000000" pitchFamily="2" charset="-78"/>
              </a:rPr>
              <a:t>نجیب الدین رضوانی فر</a:t>
            </a:r>
          </a:p>
          <a:p>
            <a:pPr algn="r" rtl="1">
              <a:lnSpc>
                <a:spcPct val="150000"/>
              </a:lnSpc>
            </a:pPr>
            <a:r>
              <a:rPr lang="fa-IR" sz="2000" dirty="0" smtClean="0">
                <a:cs typeface="B Yagut" panose="00000400000000000000" pitchFamily="2" charset="-78"/>
              </a:rPr>
              <a:t>مدرک تحصیلی: کاردانی مبارزه با بیماریها</a:t>
            </a:r>
          </a:p>
          <a:p>
            <a:pPr algn="r" rtl="1">
              <a:lnSpc>
                <a:spcPct val="150000"/>
              </a:lnSpc>
            </a:pPr>
            <a:r>
              <a:rPr lang="fa-IR" sz="2000" dirty="0" smtClean="0">
                <a:cs typeface="B Yagut" panose="00000400000000000000" pitchFamily="2" charset="-78"/>
              </a:rPr>
              <a:t>موقعیت اشتغال سازمانی مدرس: مربی مرکز آموزش بهورزی شهرستان </a:t>
            </a:r>
            <a:r>
              <a:rPr lang="fa-IR" sz="2000" b="1" dirty="0" smtClean="0">
                <a:cs typeface="B Yagut" panose="00000400000000000000" pitchFamily="2" charset="-78"/>
              </a:rPr>
              <a:t>سیب و سوران</a:t>
            </a:r>
            <a:r>
              <a:rPr lang="fa-IR" sz="2000" dirty="0" smtClean="0">
                <a:cs typeface="B Yagut" panose="00000400000000000000" pitchFamily="2" charset="-78"/>
              </a:rPr>
              <a:t>، دانشگاه علوم پزشکی و خدمات بهداشتی درمانی </a:t>
            </a:r>
            <a:r>
              <a:rPr lang="fa-IR" sz="2000" b="1" dirty="0" smtClean="0">
                <a:cs typeface="B Yagut" panose="00000400000000000000" pitchFamily="2" charset="-78"/>
              </a:rPr>
              <a:t>زاهدان</a:t>
            </a:r>
          </a:p>
        </p:txBody>
      </p:sp>
      <p:sp>
        <p:nvSpPr>
          <p:cNvPr id="7" name="Text Placeholder 6"/>
          <p:cNvSpPr>
            <a:spLocks noGrp="1"/>
          </p:cNvSpPr>
          <p:nvPr>
            <p:ph type="body" sz="quarter" idx="3"/>
          </p:nvPr>
        </p:nvSpPr>
        <p:spPr>
          <a:xfrm>
            <a:off x="6208776" y="1353311"/>
            <a:ext cx="5183188" cy="432435"/>
          </a:xfrm>
        </p:spPr>
        <p:txBody>
          <a:bodyPr/>
          <a:lstStyle/>
          <a:p>
            <a:pPr algn="r" rtl="1"/>
            <a:r>
              <a:rPr lang="fa-IR"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6193536" y="2480691"/>
            <a:ext cx="5454460" cy="3684588"/>
          </a:xfrm>
        </p:spPr>
        <p:txBody>
          <a:bodyPr>
            <a:normAutofit/>
          </a:bodyPr>
          <a:lstStyle/>
          <a:p>
            <a:pPr algn="r" rtl="1"/>
            <a:r>
              <a:rPr lang="fa-IR" sz="2000" dirty="0" smtClean="0">
                <a:cs typeface="B Yagut" panose="00000400000000000000" pitchFamily="2" charset="-78"/>
              </a:rPr>
              <a:t>حیطه درس: </a:t>
            </a:r>
            <a:r>
              <a:rPr lang="fa-IR" sz="2000" b="1" dirty="0" smtClean="0">
                <a:cs typeface="B Yagut" panose="00000400000000000000" pitchFamily="2" charset="-78"/>
              </a:rPr>
              <a:t>بیماری های  واگیر</a:t>
            </a:r>
          </a:p>
          <a:p>
            <a:pPr algn="r" rtl="1"/>
            <a:r>
              <a:rPr lang="fa-IR" sz="2000" dirty="0">
                <a:cs typeface="B Yagut" panose="00000400000000000000" pitchFamily="2" charset="-78"/>
              </a:rPr>
              <a:t>تاریخ </a:t>
            </a:r>
            <a:r>
              <a:rPr lang="fa-IR" sz="2000" dirty="0" smtClean="0">
                <a:cs typeface="B Yagut" panose="00000400000000000000" pitchFamily="2" charset="-78"/>
              </a:rPr>
              <a:t>آخرین </a:t>
            </a:r>
            <a:r>
              <a:rPr lang="fa-IR" sz="2000" dirty="0">
                <a:cs typeface="B Yagut" panose="00000400000000000000" pitchFamily="2" charset="-78"/>
              </a:rPr>
              <a:t>بازنگری: </a:t>
            </a:r>
            <a:r>
              <a:rPr lang="fa-IR" sz="2000" dirty="0" smtClean="0">
                <a:cs typeface="B Yagut" panose="00000400000000000000" pitchFamily="2" charset="-78"/>
              </a:rPr>
              <a:t>تیر1399</a:t>
            </a:r>
          </a:p>
          <a:p>
            <a:pPr algn="r" rtl="1"/>
            <a:r>
              <a:rPr lang="fa-IR" sz="2000" dirty="0" smtClean="0">
                <a:cs typeface="B Yagut" panose="00000400000000000000" pitchFamily="2" charset="-78"/>
              </a:rPr>
              <a:t>نوبت تهیه: </a:t>
            </a:r>
            <a:r>
              <a:rPr lang="en-US" sz="2000" dirty="0" smtClean="0">
                <a:cs typeface="B Yagut" panose="00000400000000000000" pitchFamily="2" charset="-78"/>
              </a:rPr>
              <a:t>2</a:t>
            </a:r>
          </a:p>
          <a:p>
            <a:pPr algn="r" rtl="1"/>
            <a:r>
              <a:rPr lang="fa-IR" sz="2000" dirty="0" smtClean="0">
                <a:cs typeface="B Yagut" panose="00000400000000000000" pitchFamily="2" charset="-78"/>
              </a:rPr>
              <a:t> نام فایل:</a:t>
            </a:r>
            <a:r>
              <a:rPr lang="en-US" dirty="0"/>
              <a:t>CD-</a:t>
            </a:r>
            <a:r>
              <a:rPr lang="en-US" dirty="0" err="1"/>
              <a:t>ashnayi</a:t>
            </a:r>
            <a:r>
              <a:rPr lang="en-US" dirty="0"/>
              <a:t>-</a:t>
            </a:r>
            <a:r>
              <a:rPr lang="en-US" dirty="0" err="1"/>
              <a:t>ba</a:t>
            </a:r>
            <a:r>
              <a:rPr lang="en-US" dirty="0"/>
              <a:t>-</a:t>
            </a:r>
            <a:r>
              <a:rPr lang="en-US" dirty="0" err="1"/>
              <a:t>bimariye</a:t>
            </a:r>
            <a:r>
              <a:rPr lang="en-US" dirty="0"/>
              <a:t>-Kist </a:t>
            </a:r>
            <a:r>
              <a:rPr lang="en-US" dirty="0" smtClean="0"/>
              <a:t>Hedatik-edit2 </a:t>
            </a:r>
            <a:endParaRPr lang="fa-IR" sz="2000" dirty="0">
              <a:latin typeface="Times New Roman" pitchFamily="18" charset="0"/>
              <a:cs typeface="B Yagut" panose="00000400000000000000" pitchFamily="2" charset="-78"/>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5283" y="1052287"/>
            <a:ext cx="1828800" cy="2255519"/>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5570" y="5071709"/>
            <a:ext cx="609600" cy="609600"/>
          </a:xfrm>
          <a:prstGeom prst="rect">
            <a:avLst/>
          </a:prstGeom>
        </p:spPr>
      </p:pic>
    </p:spTree>
    <p:extLst>
      <p:ext uri="{BB962C8B-B14F-4D97-AF65-F5344CB8AC3E}">
        <p14:creationId xmlns:p14="http://schemas.microsoft.com/office/powerpoint/2010/main" val="127177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نظرات وپیشنهادات</a:t>
            </a:r>
            <a:endParaRPr lang="en-US" dirty="0"/>
          </a:p>
        </p:txBody>
      </p:sp>
      <p:sp>
        <p:nvSpPr>
          <p:cNvPr id="3" name="Content Placeholder 2"/>
          <p:cNvSpPr>
            <a:spLocks noGrp="1"/>
          </p:cNvSpPr>
          <p:nvPr>
            <p:ph idx="1"/>
          </p:nvPr>
        </p:nvSpPr>
        <p:spPr/>
        <p:txBody>
          <a:bodyPr/>
          <a:lstStyle/>
          <a:p>
            <a:pPr>
              <a:buNone/>
            </a:pPr>
            <a:r>
              <a:rPr lang="fa-IR" dirty="0" smtClean="0">
                <a:hlinkClick r:id=""/>
              </a:rPr>
              <a:t>لطفا نظرات وپیشنهادات خود پیرامون این مبحث رابه آدرس زیرارسال کنید.</a:t>
            </a:r>
          </a:p>
          <a:p>
            <a:pPr>
              <a:buNone/>
            </a:pPr>
            <a:endParaRPr lang="fa-IR" dirty="0" smtClean="0">
              <a:hlinkClick r:id=""/>
            </a:endParaRPr>
          </a:p>
          <a:p>
            <a:pPr>
              <a:buNone/>
            </a:pPr>
            <a:r>
              <a:rPr lang="fa-IR" dirty="0" smtClean="0">
                <a:hlinkClick r:id=""/>
              </a:rPr>
              <a:t>دانشگاه علوم پزشکی وخدمات بهداشتی درمانی زاهدان</a:t>
            </a:r>
            <a:endParaRPr lang="en-US" dirty="0" smtClean="0">
              <a:hlinkClick r:id="rId2"/>
            </a:endParaRPr>
          </a:p>
          <a:p>
            <a:pPr>
              <a:buNone/>
            </a:pPr>
            <a:endParaRPr lang="en-US" dirty="0">
              <a:hlinkClick r:id="rId2"/>
            </a:endParaRPr>
          </a:p>
          <a:p>
            <a:pPr>
              <a:buNone/>
            </a:pPr>
            <a:r>
              <a:rPr lang="en-US" dirty="0" smtClean="0">
                <a:hlinkClick r:id="rId2"/>
              </a:rPr>
              <a:t>Zahedan.behvarz@zaums.com.ir          </a:t>
            </a:r>
            <a:endParaRPr lang="fa-IR" dirty="0" smtClean="0">
              <a:hlinkClick r:id=""/>
            </a:endParaRPr>
          </a:p>
          <a:p>
            <a:endParaRPr lang="fa-IR" dirty="0" smtClean="0">
              <a:hlinkClick r:id=""/>
            </a:endParaRPr>
          </a:p>
        </p:txBody>
      </p:sp>
    </p:spTree>
    <p:extLst>
      <p:ext uri="{BB962C8B-B14F-4D97-AF65-F5344CB8AC3E}">
        <p14:creationId xmlns:p14="http://schemas.microsoft.com/office/powerpoint/2010/main" val="1519794294"/>
      </p:ext>
    </p:extLst>
  </p:cSld>
  <p:clrMapOvr>
    <a:masterClrMapping/>
  </p:clrMapOvr>
  <mc:AlternateContent xmlns:mc="http://schemas.openxmlformats.org/markup-compatibility/2006" xmlns:p14="http://schemas.microsoft.com/office/powerpoint/2010/main">
    <mc:Choice Requires="p14">
      <p:transition spd="slow" p14:dur="2000" advTm="3317"/>
    </mc:Choice>
    <mc:Fallback xmlns="">
      <p:transition spd="slow" advTm="331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1090982"/>
            <a:ext cx="11204448" cy="4401205"/>
          </a:xfrm>
          <a:prstGeom prst="rect">
            <a:avLst/>
          </a:prstGeom>
        </p:spPr>
        <p:txBody>
          <a:bodyPr wrap="square">
            <a:spAutoFit/>
          </a:bodyPr>
          <a:lstStyle/>
          <a:p>
            <a:pPr algn="r" rtl="1"/>
            <a:r>
              <a:rPr lang="fa-IR" sz="2800" b="1" dirty="0" smtClean="0">
                <a:cs typeface="B Yagut" panose="00000400000000000000" pitchFamily="2" charset="-78"/>
              </a:rPr>
              <a:t>انتظار می‌رود فراگیر پس از مطالعه این درس بتواند:</a:t>
            </a:r>
            <a:endParaRPr lang="fa-IR" sz="2800" dirty="0" smtClean="0">
              <a:cs typeface="B Yagut" panose="00000400000000000000" pitchFamily="2" charset="-78"/>
            </a:endParaRPr>
          </a:p>
          <a:p>
            <a:pPr algn="r" rtl="1">
              <a:lnSpc>
                <a:spcPct val="150000"/>
              </a:lnSpc>
            </a:pPr>
            <a:r>
              <a:rPr lang="fa-IR" sz="2800" dirty="0" smtClean="0">
                <a:cs typeface="B Yagut" panose="00000400000000000000" pitchFamily="2" charset="-78"/>
              </a:rPr>
              <a:t>بیماری </a:t>
            </a:r>
            <a:r>
              <a:rPr lang="fa-IR" sz="2800" dirty="0">
                <a:cs typeface="B Yagut" panose="00000400000000000000" pitchFamily="2" charset="-78"/>
              </a:rPr>
              <a:t>کیست هیداتیک</a:t>
            </a:r>
            <a:r>
              <a:rPr lang="fa-IR" sz="2800" kern="2000" dirty="0" smtClean="0">
                <a:cs typeface="B Yagut" panose="00000400000000000000" pitchFamily="2" charset="-78"/>
              </a:rPr>
              <a:t> </a:t>
            </a:r>
            <a:r>
              <a:rPr lang="fa-IR" sz="2800" dirty="0" smtClean="0">
                <a:cs typeface="B Yagut" panose="00000400000000000000" pitchFamily="2" charset="-78"/>
              </a:rPr>
              <a:t>را تعریف کند.</a:t>
            </a:r>
          </a:p>
          <a:p>
            <a:pPr algn="r" rtl="1">
              <a:lnSpc>
                <a:spcPct val="150000"/>
              </a:lnSpc>
            </a:pPr>
            <a:r>
              <a:rPr lang="fa-IR" sz="2800" dirty="0" smtClean="0">
                <a:cs typeface="B Yagut" panose="00000400000000000000" pitchFamily="2" charset="-78"/>
              </a:rPr>
              <a:t>عامل ایجاد کننده بیماری بیان کند</a:t>
            </a:r>
          </a:p>
          <a:p>
            <a:pPr algn="r" rtl="1">
              <a:lnSpc>
                <a:spcPct val="150000"/>
              </a:lnSpc>
            </a:pPr>
            <a:r>
              <a:rPr lang="fa-IR" sz="2800" dirty="0" smtClean="0">
                <a:cs typeface="B Yagut" panose="00000400000000000000" pitchFamily="2" charset="-78"/>
              </a:rPr>
              <a:t>و راه انتقال را ذکر کند</a:t>
            </a:r>
            <a:r>
              <a:rPr lang="fa-IR" sz="2800" dirty="0">
                <a:cs typeface="B Yagut" panose="00000400000000000000" pitchFamily="2" charset="-78"/>
              </a:rPr>
              <a:t>. </a:t>
            </a:r>
            <a:endParaRPr lang="fa-IR" sz="2800" dirty="0" smtClean="0">
              <a:cs typeface="B Yagut" panose="00000400000000000000" pitchFamily="2" charset="-78"/>
            </a:endParaRPr>
          </a:p>
          <a:p>
            <a:pPr algn="r" rtl="1">
              <a:lnSpc>
                <a:spcPct val="150000"/>
              </a:lnSpc>
            </a:pPr>
            <a:r>
              <a:rPr lang="fa-IR" sz="2800" dirty="0" smtClean="0">
                <a:cs typeface="B Yagut" panose="00000400000000000000" pitchFamily="2" charset="-78"/>
              </a:rPr>
              <a:t>علایم </a:t>
            </a:r>
            <a:r>
              <a:rPr lang="fa-IR" sz="2800" dirty="0">
                <a:cs typeface="B Yagut" panose="00000400000000000000" pitchFamily="2" charset="-78"/>
              </a:rPr>
              <a:t>بیماری را بیان کند</a:t>
            </a:r>
            <a:r>
              <a:rPr lang="fa-IR" sz="2800" dirty="0" smtClean="0">
                <a:cs typeface="B Yagut" panose="00000400000000000000" pitchFamily="2" charset="-78"/>
              </a:rPr>
              <a:t>.</a:t>
            </a:r>
          </a:p>
          <a:p>
            <a:pPr algn="r" rtl="1">
              <a:lnSpc>
                <a:spcPct val="150000"/>
              </a:lnSpc>
            </a:pPr>
            <a:r>
              <a:rPr lang="fa-IR" sz="2800" dirty="0" smtClean="0">
                <a:cs typeface="B Yagut" panose="00000400000000000000" pitchFamily="2" charset="-78"/>
              </a:rPr>
              <a:t>روش</a:t>
            </a:r>
            <a:r>
              <a:rPr lang="en-US" sz="2800" dirty="0" smtClean="0">
                <a:cs typeface="B Yagut" panose="00000400000000000000" pitchFamily="2" charset="-78"/>
              </a:rPr>
              <a:t> </a:t>
            </a:r>
            <a:r>
              <a:rPr lang="fa-IR" sz="2800" dirty="0" smtClean="0">
                <a:cs typeface="B Yagut" panose="00000400000000000000" pitchFamily="2" charset="-78"/>
              </a:rPr>
              <a:t>درمان بیماری را توضیح دهد.</a:t>
            </a:r>
          </a:p>
          <a:p>
            <a:pPr lvl="0" algn="r" rtl="1">
              <a:lnSpc>
                <a:spcPct val="150000"/>
              </a:lnSpc>
            </a:pPr>
            <a:r>
              <a:rPr lang="fa-IR" sz="2800" dirty="0" smtClean="0">
                <a:cs typeface="B Yagut" panose="00000400000000000000" pitchFamily="2" charset="-78"/>
              </a:rPr>
              <a:t>راه های پیشگیری ازبیماری را به مردم ارایه دهد.</a:t>
            </a:r>
          </a:p>
        </p:txBody>
      </p:sp>
      <p:sp>
        <p:nvSpPr>
          <p:cNvPr id="7" name="Title 6"/>
          <p:cNvSpPr txBox="1">
            <a:spLocks/>
          </p:cNvSpPr>
          <p:nvPr/>
        </p:nvSpPr>
        <p:spPr>
          <a:xfrm>
            <a:off x="8010144" y="231013"/>
            <a:ext cx="3343656" cy="707771"/>
          </a:xfrm>
          <a:prstGeom prst="rect">
            <a:avLst/>
          </a:prstGeom>
        </p:spPr>
        <p:txBody>
          <a:bodyPr>
            <a:normAutofit/>
          </a:bodyPr>
          <a:lstStyle/>
          <a:p>
            <a:pPr marL="0" marR="0" lvl="0" indent="0" algn="r" defTabSz="914400" rtl="1" eaLnBrk="1" fontAlgn="auto" latinLnBrk="0" hangingPunct="1">
              <a:lnSpc>
                <a:spcPct val="90000"/>
              </a:lnSpc>
              <a:spcBef>
                <a:spcPct val="0"/>
              </a:spcBef>
              <a:spcAft>
                <a:spcPts val="0"/>
              </a:spcAft>
              <a:buClrTx/>
              <a:buSzTx/>
              <a:buFontTx/>
              <a:buNone/>
              <a:tabLst/>
              <a:defRPr/>
            </a:pPr>
            <a:r>
              <a:rPr kumimoji="0" lang="fa-IR" sz="4000" b="1" i="0" u="none" strike="noStrike" kern="1200" cap="none" spc="0" normalizeH="0" baseline="0" noProof="0" dirty="0" smtClean="0">
                <a:ln>
                  <a:noFill/>
                </a:ln>
                <a:solidFill>
                  <a:schemeClr val="tx1"/>
                </a:solidFill>
                <a:effectLst/>
                <a:uLnTx/>
                <a:uFillTx/>
                <a:latin typeface="+mj-lt"/>
                <a:ea typeface="+mj-ea"/>
                <a:cs typeface="B Yagut" panose="00000400000000000000" pitchFamily="2" charset="-78"/>
              </a:rPr>
              <a:t> اهداف آموزشی</a:t>
            </a:r>
            <a:endParaRPr kumimoji="0" lang="en-US" sz="4000" b="1" i="0" u="none" strike="noStrike" kern="1200" cap="none" spc="0" normalizeH="0" baseline="0" noProof="0" dirty="0">
              <a:ln>
                <a:noFill/>
              </a:ln>
              <a:solidFill>
                <a:schemeClr val="tx1"/>
              </a:solidFill>
              <a:effectLst/>
              <a:uLnTx/>
              <a:uFillTx/>
              <a:latin typeface="+mj-lt"/>
              <a:ea typeface="+mj-ea"/>
              <a:cs typeface="B Yagut" panose="00000400000000000000" pitchFamily="2" charset="-78"/>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4487" y="93878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568" y="0"/>
            <a:ext cx="7132320" cy="707886"/>
          </a:xfrm>
          <a:prstGeom prst="rect">
            <a:avLst/>
          </a:prstGeom>
        </p:spPr>
        <p:txBody>
          <a:bodyPr wrap="square">
            <a:spAutoFit/>
          </a:bodyPr>
          <a:lstStyle/>
          <a:p>
            <a:pPr algn="ctr" rtl="1"/>
            <a:r>
              <a:rPr lang="fa-IR" sz="4000" kern="2000" dirty="0" smtClean="0">
                <a:cs typeface="B Yagut" panose="00000400000000000000" pitchFamily="2" charset="-78"/>
              </a:rPr>
              <a:t>فهرست عناوین</a:t>
            </a:r>
            <a:endParaRPr lang="en-US" sz="4000" kern="2000" dirty="0">
              <a:cs typeface="B Yagut" panose="00000400000000000000" pitchFamily="2" charset="-78"/>
            </a:endParaRPr>
          </a:p>
        </p:txBody>
      </p:sp>
      <p:sp>
        <p:nvSpPr>
          <p:cNvPr id="3" name="Rectangle 2"/>
          <p:cNvSpPr/>
          <p:nvPr/>
        </p:nvSpPr>
        <p:spPr>
          <a:xfrm>
            <a:off x="2682240" y="1074158"/>
            <a:ext cx="7534125" cy="3877985"/>
          </a:xfrm>
          <a:prstGeom prst="rect">
            <a:avLst/>
          </a:prstGeom>
        </p:spPr>
        <p:txBody>
          <a:bodyPr wrap="square">
            <a:spAutoFit/>
          </a:bodyPr>
          <a:lstStyle/>
          <a:p>
            <a:pPr lvl="0" algn="r" rtl="1">
              <a:lnSpc>
                <a:spcPct val="150000"/>
              </a:lnSpc>
            </a:pPr>
            <a:r>
              <a:rPr lang="fa-IR" sz="3200" dirty="0" smtClean="0">
                <a:solidFill>
                  <a:prstClr val="black"/>
                </a:solidFill>
                <a:cs typeface="B Yagut" panose="00000400000000000000" pitchFamily="2" charset="-78"/>
              </a:rPr>
              <a:t>آشنایی با بیماری </a:t>
            </a:r>
            <a:r>
              <a:rPr lang="fa-IR" sz="3200" dirty="0">
                <a:cs typeface="B Yagut" panose="00000400000000000000" pitchFamily="2" charset="-78"/>
              </a:rPr>
              <a:t>کیست هیداتیک</a:t>
            </a:r>
            <a:r>
              <a:rPr lang="fa-IR" sz="3200" dirty="0" smtClean="0">
                <a:solidFill>
                  <a:prstClr val="black"/>
                </a:solidFill>
                <a:cs typeface="B Yagut" panose="00000400000000000000" pitchFamily="2" charset="-78"/>
              </a:rPr>
              <a:t> </a:t>
            </a:r>
          </a:p>
          <a:p>
            <a:pPr algn="r" rtl="1">
              <a:lnSpc>
                <a:spcPct val="150000"/>
              </a:lnSpc>
            </a:pPr>
            <a:r>
              <a:rPr lang="fa-IR" sz="3200" dirty="0" smtClean="0">
                <a:latin typeface="B Titr" panose="00000700000000000000" pitchFamily="2" charset="-78"/>
                <a:cs typeface="B Yagut" panose="00000400000000000000" pitchFamily="2" charset="-78"/>
              </a:rPr>
              <a:t>عامل و راه انتقال </a:t>
            </a:r>
            <a:r>
              <a:rPr lang="fa-IR" sz="3200" dirty="0" smtClean="0">
                <a:cs typeface="B Yagut" panose="00000400000000000000" pitchFamily="2" charset="-78"/>
              </a:rPr>
              <a:t>بیماری </a:t>
            </a:r>
            <a:r>
              <a:rPr lang="fa-IR" sz="3200" dirty="0">
                <a:cs typeface="B Yagut" panose="00000400000000000000" pitchFamily="2" charset="-78"/>
              </a:rPr>
              <a:t>کیست </a:t>
            </a:r>
            <a:r>
              <a:rPr lang="fa-IR" sz="3200" dirty="0" smtClean="0">
                <a:cs typeface="B Yagut" panose="00000400000000000000" pitchFamily="2" charset="-78"/>
              </a:rPr>
              <a:t>هیداتیک</a:t>
            </a:r>
            <a:endParaRPr lang="en-US" sz="3200" dirty="0" smtClean="0">
              <a:cs typeface="B Yagut" panose="00000400000000000000" pitchFamily="2" charset="-78"/>
            </a:endParaRPr>
          </a:p>
          <a:p>
            <a:pPr algn="r" rtl="1">
              <a:lnSpc>
                <a:spcPct val="150000"/>
              </a:lnSpc>
            </a:pPr>
            <a:r>
              <a:rPr lang="fa-IR" sz="3200" dirty="0" smtClean="0">
                <a:latin typeface="B Titr" panose="00000700000000000000" pitchFamily="2" charset="-78"/>
                <a:cs typeface="B Yagut" panose="00000400000000000000" pitchFamily="2" charset="-78"/>
              </a:rPr>
              <a:t> علائم و </a:t>
            </a:r>
            <a:r>
              <a:rPr lang="fa-IR" sz="3200" dirty="0" smtClean="0">
                <a:cs typeface="B Yagut" panose="00000400000000000000" pitchFamily="2" charset="-78"/>
              </a:rPr>
              <a:t>راه </a:t>
            </a:r>
            <a:r>
              <a:rPr lang="fa-IR" sz="3200" dirty="0">
                <a:cs typeface="B Yagut" panose="00000400000000000000" pitchFamily="2" charset="-78"/>
              </a:rPr>
              <a:t>تشخیص </a:t>
            </a:r>
            <a:r>
              <a:rPr lang="fa-IR" sz="3200" dirty="0" smtClean="0">
                <a:cs typeface="B Yagut" panose="00000400000000000000" pitchFamily="2" charset="-78"/>
              </a:rPr>
              <a:t>بیماری </a:t>
            </a:r>
            <a:r>
              <a:rPr lang="fa-IR" sz="3200" dirty="0">
                <a:cs typeface="B Yagut" panose="00000400000000000000" pitchFamily="2" charset="-78"/>
              </a:rPr>
              <a:t>کیست هیداتیک </a:t>
            </a:r>
            <a:endParaRPr lang="fa-IR" sz="3200" kern="2000" dirty="0" smtClean="0">
              <a:cs typeface="B Yagut" panose="00000400000000000000" pitchFamily="2" charset="-78"/>
            </a:endParaRPr>
          </a:p>
          <a:p>
            <a:pPr algn="r" rtl="1">
              <a:lnSpc>
                <a:spcPct val="150000"/>
              </a:lnSpc>
            </a:pPr>
            <a:r>
              <a:rPr lang="fa-IR" sz="3200" dirty="0" smtClean="0">
                <a:cs typeface="B Yagut" panose="00000400000000000000" pitchFamily="2" charset="-78"/>
              </a:rPr>
              <a:t> آشنایی با درمان و بیماری </a:t>
            </a:r>
            <a:r>
              <a:rPr lang="fa-IR" sz="3200" dirty="0">
                <a:cs typeface="B Yagut" panose="00000400000000000000" pitchFamily="2" charset="-78"/>
              </a:rPr>
              <a:t>کیست </a:t>
            </a:r>
            <a:r>
              <a:rPr lang="fa-IR" sz="3200" dirty="0" smtClean="0">
                <a:cs typeface="B Yagut" panose="00000400000000000000" pitchFamily="2" charset="-78"/>
              </a:rPr>
              <a:t>هیداتیک</a:t>
            </a:r>
          </a:p>
          <a:p>
            <a:pPr algn="r" rtl="1">
              <a:lnSpc>
                <a:spcPct val="150000"/>
              </a:lnSpc>
            </a:pPr>
            <a:r>
              <a:rPr lang="fa-IR" sz="3200" dirty="0" smtClean="0">
                <a:cs typeface="B Yagut" panose="00000400000000000000" pitchFamily="2" charset="-78"/>
              </a:rPr>
              <a:t> روش پیشگیری از بیماری </a:t>
            </a:r>
            <a:r>
              <a:rPr lang="fa-IR" sz="3200" dirty="0">
                <a:cs typeface="B Yagut" panose="00000400000000000000" pitchFamily="2" charset="-78"/>
              </a:rPr>
              <a:t>کیست هیداتیک</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9968" y="9773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816" y="887397"/>
            <a:ext cx="11529393" cy="4524315"/>
          </a:xfrm>
          <a:prstGeom prst="rect">
            <a:avLst/>
          </a:prstGeom>
        </p:spPr>
        <p:txBody>
          <a:bodyPr wrap="square">
            <a:spAutoFit/>
          </a:bodyPr>
          <a:lstStyle/>
          <a:p>
            <a:pPr lvl="0" algn="r" rtl="1">
              <a:lnSpc>
                <a:spcPct val="150000"/>
              </a:lnSpc>
            </a:pPr>
            <a:r>
              <a:rPr lang="ar-SA" sz="3200" dirty="0">
                <a:cs typeface="B Yagut" panose="00000400000000000000" pitchFamily="2" charset="-78"/>
              </a:rPr>
              <a:t>بيماري كيست هيداتيك يكي از خطرناكترين بيماريهاي قابل انتقال از حيوانات به انسان </a:t>
            </a:r>
            <a:r>
              <a:rPr lang="ar-SA" sz="3200" dirty="0" smtClean="0">
                <a:cs typeface="B Yagut" panose="00000400000000000000" pitchFamily="2" charset="-78"/>
              </a:rPr>
              <a:t>است</a:t>
            </a:r>
            <a:r>
              <a:rPr lang="fa-IR" sz="3200" dirty="0" smtClean="0">
                <a:cs typeface="B Yagut" panose="00000400000000000000" pitchFamily="2" charset="-78"/>
              </a:rPr>
              <a:t>.</a:t>
            </a:r>
            <a:r>
              <a:rPr lang="ar-SA" sz="3200" dirty="0" smtClean="0">
                <a:cs typeface="B Yagut" panose="00000400000000000000" pitchFamily="2" charset="-78"/>
              </a:rPr>
              <a:t> </a:t>
            </a:r>
            <a:r>
              <a:rPr lang="ar-SA" sz="3200" dirty="0">
                <a:cs typeface="B Yagut" panose="00000400000000000000" pitchFamily="2" charset="-78"/>
              </a:rPr>
              <a:t>واژه هيداتيس به معني يك قطره آب </a:t>
            </a:r>
            <a:r>
              <a:rPr lang="ar-SA" sz="3200" dirty="0" smtClean="0">
                <a:cs typeface="B Yagut" panose="00000400000000000000" pitchFamily="2" charset="-78"/>
              </a:rPr>
              <a:t>است</a:t>
            </a:r>
            <a:r>
              <a:rPr lang="fa-IR" sz="3200" dirty="0" smtClean="0">
                <a:cs typeface="B Yagut" panose="00000400000000000000" pitchFamily="2" charset="-78"/>
              </a:rPr>
              <a:t>.</a:t>
            </a:r>
            <a:r>
              <a:rPr lang="ar-SA" sz="3200" dirty="0" smtClean="0">
                <a:cs typeface="B Yagut" panose="00000400000000000000" pitchFamily="2" charset="-78"/>
              </a:rPr>
              <a:t> </a:t>
            </a:r>
            <a:r>
              <a:rPr lang="ar-SA" sz="3200" dirty="0">
                <a:cs typeface="B Yagut" panose="00000400000000000000" pitchFamily="2" charset="-78"/>
              </a:rPr>
              <a:t>بیماری توسط نوزاد یک </a:t>
            </a:r>
            <a:r>
              <a:rPr lang="ar-SA" sz="3200" dirty="0" smtClean="0">
                <a:cs typeface="B Yagut" panose="00000400000000000000" pitchFamily="2" charset="-78"/>
              </a:rPr>
              <a:t>انگل</a:t>
            </a:r>
            <a:r>
              <a:rPr lang="fa-IR" sz="3200" dirty="0" smtClean="0">
                <a:cs typeface="B Yagut" panose="00000400000000000000" pitchFamily="2" charset="-78"/>
              </a:rPr>
              <a:t> (کرم) </a:t>
            </a:r>
            <a:r>
              <a:rPr lang="ar-SA" sz="3200" dirty="0" smtClean="0">
                <a:cs typeface="B Yagut" panose="00000400000000000000" pitchFamily="2" charset="-78"/>
              </a:rPr>
              <a:t> </a:t>
            </a:r>
            <a:r>
              <a:rPr lang="ar-SA" sz="3200" dirty="0">
                <a:cs typeface="B Yagut" panose="00000400000000000000" pitchFamily="2" charset="-78"/>
              </a:rPr>
              <a:t>روده ای سگ که وارد بدن انسان و دام می شود بروز می کند. کرم بالغ در روده سگ و نوزاد </a:t>
            </a:r>
            <a:r>
              <a:rPr lang="fa-IR" sz="3200" dirty="0" smtClean="0">
                <a:cs typeface="B Yagut" panose="00000400000000000000" pitchFamily="2" charset="-78"/>
              </a:rPr>
              <a:t>انگل </a:t>
            </a:r>
            <a:r>
              <a:rPr lang="ar-SA" sz="3200" dirty="0" smtClean="0">
                <a:cs typeface="B Yagut" panose="00000400000000000000" pitchFamily="2" charset="-78"/>
              </a:rPr>
              <a:t>در </a:t>
            </a:r>
            <a:r>
              <a:rPr lang="ar-SA" sz="3200" dirty="0">
                <a:cs typeface="B Yagut" panose="00000400000000000000" pitchFamily="2" charset="-78"/>
              </a:rPr>
              <a:t>بدن انسان و حیوانات اهلی نشخوارکننده زندگی می </a:t>
            </a:r>
            <a:r>
              <a:rPr lang="ar-SA" sz="3200" dirty="0" smtClean="0">
                <a:cs typeface="B Yagut" panose="00000400000000000000" pitchFamily="2" charset="-78"/>
              </a:rPr>
              <a:t>کند.</a:t>
            </a:r>
            <a:r>
              <a:rPr lang="fa-IR" sz="3200" dirty="0" smtClean="0">
                <a:cs typeface="B Yagut" panose="00000400000000000000" pitchFamily="2" charset="-78"/>
              </a:rPr>
              <a:t>کرم بالغ از دو قسمت سر و بدن تشکیل شده و تخم های انگل از روده سگ دفع و باعث آلودگی محیط از جمله سبزیجات و علوفه ها می شود</a:t>
            </a:r>
            <a:endParaRPr lang="en-US" sz="3200" dirty="0">
              <a:cs typeface="B Yagut" panose="00000400000000000000" pitchFamily="2" charset="-78"/>
            </a:endParaRPr>
          </a:p>
        </p:txBody>
      </p:sp>
      <p:sp>
        <p:nvSpPr>
          <p:cNvPr id="6" name="Rectangle 5"/>
          <p:cNvSpPr/>
          <p:nvPr/>
        </p:nvSpPr>
        <p:spPr>
          <a:xfrm>
            <a:off x="2746388" y="-66710"/>
            <a:ext cx="6327648" cy="1169551"/>
          </a:xfrm>
          <a:prstGeom prst="rect">
            <a:avLst/>
          </a:prstGeom>
        </p:spPr>
        <p:txBody>
          <a:bodyPr wrap="square">
            <a:spAutoFit/>
          </a:bodyPr>
          <a:lstStyle/>
          <a:p>
            <a:pPr lvl="0" algn="ctr" rtl="1">
              <a:lnSpc>
                <a:spcPct val="200000"/>
              </a:lnSpc>
            </a:pPr>
            <a:r>
              <a:rPr lang="fa-IR" sz="4000" dirty="0">
                <a:solidFill>
                  <a:prstClr val="black"/>
                </a:solidFill>
                <a:cs typeface="B Yagut" panose="00000400000000000000" pitchFamily="2" charset="-78"/>
              </a:rPr>
              <a:t>آشنایی با بیماری </a:t>
            </a:r>
            <a:r>
              <a:rPr lang="fa-IR" sz="4000" dirty="0" smtClean="0">
                <a:cs typeface="B Yagut" panose="00000400000000000000" pitchFamily="2" charset="-78"/>
              </a:rPr>
              <a:t>کیست هیداتیک</a:t>
            </a:r>
            <a:endParaRPr lang="fa-IR" sz="4000" b="1" dirty="0">
              <a:solidFill>
                <a:prstClr val="black"/>
              </a:solidFill>
              <a:cs typeface="B Yagu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78226" y="51069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5474" y="258147"/>
            <a:ext cx="6096000" cy="707886"/>
          </a:xfrm>
          <a:prstGeom prst="rect">
            <a:avLst/>
          </a:prstGeom>
        </p:spPr>
        <p:txBody>
          <a:bodyPr>
            <a:spAutoFit/>
          </a:bodyPr>
          <a:lstStyle/>
          <a:p>
            <a:pPr algn="ctr" rtl="1"/>
            <a:r>
              <a:rPr lang="fa-IR" sz="4000" dirty="0" smtClean="0">
                <a:cs typeface="B Yagut" panose="00000400000000000000" pitchFamily="2" charset="-78"/>
              </a:rPr>
              <a:t>عامل بیماری</a:t>
            </a:r>
            <a:endParaRPr lang="en-US" sz="4000" dirty="0">
              <a:cs typeface="B Yagut" panose="00000400000000000000" pitchFamily="2" charset="-78"/>
            </a:endParaRPr>
          </a:p>
        </p:txBody>
      </p:sp>
      <p:sp>
        <p:nvSpPr>
          <p:cNvPr id="3" name="Rectangle 2"/>
          <p:cNvSpPr/>
          <p:nvPr/>
        </p:nvSpPr>
        <p:spPr>
          <a:xfrm>
            <a:off x="202504" y="1315635"/>
            <a:ext cx="11761939" cy="3916457"/>
          </a:xfrm>
          <a:prstGeom prst="rect">
            <a:avLst/>
          </a:prstGeom>
        </p:spPr>
        <p:txBody>
          <a:bodyPr wrap="square">
            <a:spAutoFit/>
          </a:bodyPr>
          <a:lstStyle/>
          <a:p>
            <a:pPr algn="r" rtl="1">
              <a:lnSpc>
                <a:spcPct val="150000"/>
              </a:lnSpc>
            </a:pPr>
            <a:r>
              <a:rPr lang="fa-IR" sz="2800" dirty="0">
                <a:cs typeface="B Yagut" panose="00000400000000000000" pitchFamily="2" charset="-78"/>
              </a:rPr>
              <a:t>عامل بيماري، لارو اكينوكوكوس گرانولوزوس است كه جزو </a:t>
            </a:r>
            <a:r>
              <a:rPr lang="fa-IR" sz="2800" dirty="0" smtClean="0">
                <a:cs typeface="B Yagut" panose="00000400000000000000" pitchFamily="2" charset="-78"/>
              </a:rPr>
              <a:t>سستودها( کرم های نواری) </a:t>
            </a:r>
            <a:r>
              <a:rPr lang="fa-IR" sz="2800" dirty="0">
                <a:cs typeface="B Yagut" panose="00000400000000000000" pitchFamily="2" charset="-78"/>
              </a:rPr>
              <a:t>طبقه بندي ميشود . كرم بالغ كه معمولاً در روده سگ و سگسانان، زندگي ميكند كوچك تر ين كرم نواري است و طول آن در حدود 9-2 ميلي متر ميباشد.</a:t>
            </a:r>
            <a:endParaRPr lang="en-US" sz="2800" dirty="0">
              <a:cs typeface="B Yagut" panose="00000400000000000000" pitchFamily="2" charset="-78"/>
            </a:endParaRPr>
          </a:p>
          <a:p>
            <a:pPr algn="r" rtl="1">
              <a:lnSpc>
                <a:spcPct val="150000"/>
              </a:lnSpc>
            </a:pPr>
            <a:r>
              <a:rPr lang="fa-IR" sz="2800" dirty="0" smtClean="0">
                <a:cs typeface="B Yagut" panose="00000400000000000000" pitchFamily="2" charset="-78"/>
              </a:rPr>
              <a:t>پس </a:t>
            </a:r>
            <a:r>
              <a:rPr lang="fa-IR" sz="2800" dirty="0">
                <a:cs typeface="B Yagut" panose="00000400000000000000" pitchFamily="2" charset="-78"/>
              </a:rPr>
              <a:t>از بلع تخم هر اندامی از بدن می تواند محل بوجود آمدن کیست باشد و بسته به اینکه در چه اندامی کیست ایجاد شده اختلال درعملکرد همان عضو را </a:t>
            </a:r>
            <a:r>
              <a:rPr lang="fa-IR" sz="2800" dirty="0" smtClean="0">
                <a:cs typeface="B Yagut" panose="00000400000000000000" pitchFamily="2" charset="-78"/>
              </a:rPr>
              <a:t>بوجود می آید. </a:t>
            </a:r>
            <a:r>
              <a:rPr lang="fa-IR" sz="2800" dirty="0">
                <a:cs typeface="B Yagut" panose="00000400000000000000" pitchFamily="2" charset="-78"/>
              </a:rPr>
              <a:t>کیست های ریوی و کبدی شایع تر هستند.</a:t>
            </a:r>
            <a:endParaRPr lang="en-US" sz="2800" dirty="0">
              <a:cs typeface="B Yagut" panose="00000400000000000000" pitchFamily="2" charset="-78"/>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4843" y="6159032"/>
            <a:ext cx="609600" cy="609600"/>
          </a:xfrm>
          <a:prstGeom prst="rect">
            <a:avLst/>
          </a:prstGeom>
        </p:spPr>
      </p:pic>
      <p:pic>
        <p:nvPicPr>
          <p:cNvPr id="2052" name="Picture 4" descr="تنگی نفس, انگل روده ای, دستگاه گوارش">
            <a:hlinkClick r:id="rId5" tooltip="کیست هیداتیک,علائم بیماری کیست هیداتیک"/>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035475" y="4271574"/>
            <a:ext cx="1905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2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0312" y="231092"/>
            <a:ext cx="6096000" cy="707886"/>
          </a:xfrm>
          <a:prstGeom prst="rect">
            <a:avLst/>
          </a:prstGeom>
        </p:spPr>
        <p:txBody>
          <a:bodyPr>
            <a:spAutoFit/>
          </a:bodyPr>
          <a:lstStyle/>
          <a:p>
            <a:pPr algn="ctr" rtl="1"/>
            <a:r>
              <a:rPr lang="fa-IR" sz="4000" dirty="0" smtClean="0">
                <a:cs typeface="B Yagut" panose="00000400000000000000" pitchFamily="2" charset="-78"/>
              </a:rPr>
              <a:t>مخزن وقوع </a:t>
            </a:r>
            <a:endParaRPr lang="en-US" sz="4000" dirty="0">
              <a:cs typeface="B Yagut" panose="00000400000000000000" pitchFamily="2" charset="-78"/>
            </a:endParaRPr>
          </a:p>
        </p:txBody>
      </p:sp>
      <p:sp>
        <p:nvSpPr>
          <p:cNvPr id="4" name="Rectangle 3"/>
          <p:cNvSpPr/>
          <p:nvPr/>
        </p:nvSpPr>
        <p:spPr>
          <a:xfrm>
            <a:off x="6062597" y="1357048"/>
            <a:ext cx="5686483" cy="2031325"/>
          </a:xfrm>
          <a:prstGeom prst="rect">
            <a:avLst/>
          </a:prstGeom>
        </p:spPr>
        <p:txBody>
          <a:bodyPr wrap="square">
            <a:spAutoFit/>
          </a:bodyPr>
          <a:lstStyle/>
          <a:p>
            <a:pPr algn="r" rtl="1">
              <a:lnSpc>
                <a:spcPct val="150000"/>
              </a:lnSpc>
            </a:pPr>
            <a:r>
              <a:rPr lang="fa-IR" sz="2800" dirty="0" smtClean="0">
                <a:cs typeface="B Yagut" panose="00000400000000000000" pitchFamily="2" charset="-78"/>
              </a:rPr>
              <a:t>وقوع بیماری زمان و مکان خاصی ندارد </a:t>
            </a:r>
          </a:p>
          <a:p>
            <a:pPr algn="r" rtl="1">
              <a:lnSpc>
                <a:spcPct val="150000"/>
              </a:lnSpc>
            </a:pPr>
            <a:r>
              <a:rPr lang="fa-IR" sz="2800" dirty="0" smtClean="0">
                <a:cs typeface="B Yagut" panose="00000400000000000000" pitchFamily="2" charset="-78"/>
              </a:rPr>
              <a:t>سگ سانان و حیوانات آلوده مخزن بیماری می باشند </a:t>
            </a:r>
            <a:endParaRPr lang="en-US" sz="28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4280" y="5703211"/>
            <a:ext cx="609600" cy="609600"/>
          </a:xfrm>
          <a:prstGeom prst="rect">
            <a:avLst/>
          </a:prstGeom>
        </p:spPr>
      </p:pic>
      <p:pic>
        <p:nvPicPr>
          <p:cNvPr id="1026" name="Picture 2" descr="سگ‌سانان - ویکی‌پدیا، دانشنامهٔ آزاد"/>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614" y="739036"/>
            <a:ext cx="5175138" cy="55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1789" y="139656"/>
            <a:ext cx="2493723" cy="624431"/>
          </a:xfrm>
        </p:spPr>
        <p:txBody>
          <a:bodyPr>
            <a:normAutofit fontScale="90000"/>
          </a:bodyPr>
          <a:lstStyle/>
          <a:p>
            <a:pPr algn="ctr" rtl="1"/>
            <a:r>
              <a:rPr lang="fa-IR" dirty="0" smtClean="0">
                <a:cs typeface="B Yagut" panose="00000400000000000000" pitchFamily="2" charset="-78"/>
              </a:rPr>
              <a:t>راههای انتقال </a:t>
            </a:r>
            <a:endParaRPr lang="en-US" dirty="0">
              <a:cs typeface="B Yagut" panose="00000400000000000000" pitchFamily="2" charset="-78"/>
            </a:endParaRPr>
          </a:p>
        </p:txBody>
      </p:sp>
      <p:sp>
        <p:nvSpPr>
          <p:cNvPr id="5" name="Rectangle 4"/>
          <p:cNvSpPr/>
          <p:nvPr/>
        </p:nvSpPr>
        <p:spPr>
          <a:xfrm>
            <a:off x="-112734" y="1127435"/>
            <a:ext cx="11586575" cy="2893100"/>
          </a:xfrm>
          <a:prstGeom prst="rect">
            <a:avLst/>
          </a:prstGeom>
        </p:spPr>
        <p:txBody>
          <a:bodyPr wrap="square">
            <a:spAutoFit/>
          </a:bodyPr>
          <a:lstStyle/>
          <a:p>
            <a:pPr algn="r" rtl="1"/>
            <a:r>
              <a:rPr lang="fa-IR" sz="2800" dirty="0">
                <a:cs typeface="B Yagut" panose="00000400000000000000" pitchFamily="2" charset="-78"/>
              </a:rPr>
              <a:t> </a:t>
            </a:r>
            <a:r>
              <a:rPr lang="fa-IR" sz="2800" dirty="0" smtClean="0">
                <a:cs typeface="B Yagut" panose="00000400000000000000" pitchFamily="2" charset="-78"/>
              </a:rPr>
              <a:t>ابتلاء انسان به کیست هیداتیک از طریق ورود تخم انگل به بدن صورت می گیرد </a:t>
            </a:r>
          </a:p>
          <a:p>
            <a:pPr algn="r" rtl="1"/>
            <a:r>
              <a:rPr lang="fa-IR" sz="2800" dirty="0" smtClean="0">
                <a:cs typeface="B Yagut" panose="00000400000000000000" pitchFamily="2" charset="-78"/>
              </a:rPr>
              <a:t>تماس نزدیک و مستقیم با سگ های آلوده </a:t>
            </a:r>
          </a:p>
          <a:p>
            <a:pPr algn="r" rtl="1">
              <a:lnSpc>
                <a:spcPct val="150000"/>
              </a:lnSpc>
            </a:pPr>
            <a:r>
              <a:rPr lang="fa-IR" sz="2800" dirty="0" smtClean="0">
                <a:cs typeface="B Yagut" panose="00000400000000000000" pitchFamily="2" charset="-78"/>
              </a:rPr>
              <a:t>تماس مستقیم با مدفوع سگ های آلوده مصرف آب و سبزیجات آلوده شده به مدفوع سگ</a:t>
            </a:r>
          </a:p>
          <a:p>
            <a:pPr algn="r" rtl="1">
              <a:lnSpc>
                <a:spcPct val="150000"/>
              </a:lnSpc>
            </a:pPr>
            <a:r>
              <a:rPr lang="fa-IR" sz="2800" dirty="0" smtClean="0">
                <a:cs typeface="B Yagut" panose="00000400000000000000" pitchFamily="2" charset="-78"/>
              </a:rPr>
              <a:t>میزبان نهایی سگ می باشد و میزبان واسط حیواناتی مانند گاو و گوسفند و میزبان واسط اتفاقی انسان می باشد</a:t>
            </a:r>
            <a:endParaRPr lang="en-US" sz="28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37252" y="4383883"/>
            <a:ext cx="609600" cy="609600"/>
          </a:xfrm>
          <a:prstGeom prst="rect">
            <a:avLst/>
          </a:prstGeom>
        </p:spPr>
      </p:pic>
    </p:spTree>
    <p:extLst>
      <p:ext uri="{BB962C8B-B14F-4D97-AF65-F5344CB8AC3E}">
        <p14:creationId xmlns:p14="http://schemas.microsoft.com/office/powerpoint/2010/main" val="138910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36648" y="0"/>
            <a:ext cx="2579552" cy="707886"/>
          </a:xfrm>
          <a:prstGeom prst="rect">
            <a:avLst/>
          </a:prstGeom>
        </p:spPr>
        <p:txBody>
          <a:bodyPr wrap="none">
            <a:spAutoFit/>
          </a:bodyPr>
          <a:lstStyle/>
          <a:p>
            <a:r>
              <a:rPr lang="fa-IR" sz="4000" dirty="0" smtClean="0">
                <a:cs typeface="B Yagut" panose="00000400000000000000" pitchFamily="2" charset="-78"/>
              </a:rPr>
              <a:t>علایم بیماری </a:t>
            </a:r>
            <a:endParaRPr lang="en-US" sz="4000" dirty="0">
              <a:cs typeface="B Yagut" panose="00000400000000000000" pitchFamily="2" charset="-78"/>
            </a:endParaRPr>
          </a:p>
        </p:txBody>
      </p:sp>
      <p:sp>
        <p:nvSpPr>
          <p:cNvPr id="4" name="Rectangle 3"/>
          <p:cNvSpPr/>
          <p:nvPr/>
        </p:nvSpPr>
        <p:spPr>
          <a:xfrm>
            <a:off x="288098" y="830997"/>
            <a:ext cx="11761940" cy="3916457"/>
          </a:xfrm>
          <a:prstGeom prst="rect">
            <a:avLst/>
          </a:prstGeom>
        </p:spPr>
        <p:txBody>
          <a:bodyPr wrap="square">
            <a:spAutoFit/>
          </a:bodyPr>
          <a:lstStyle/>
          <a:p>
            <a:pPr algn="justLow" rtl="1">
              <a:lnSpc>
                <a:spcPct val="150000"/>
              </a:lnSpc>
            </a:pPr>
            <a:r>
              <a:rPr lang="fa-IR" sz="2800" dirty="0" smtClean="0">
                <a:cs typeface="B Yagut" panose="00000400000000000000" pitchFamily="2" charset="-78"/>
              </a:rPr>
              <a:t>علايم </a:t>
            </a:r>
            <a:r>
              <a:rPr lang="fa-IR" sz="2800" dirty="0">
                <a:cs typeface="B Yagut" panose="00000400000000000000" pitchFamily="2" charset="-78"/>
              </a:rPr>
              <a:t>اين بيماري از درد ساده در محوطه راست شكمي گرفته تا تنگی نفس ، سرفه های خشک، عفونتهای ثانویه بدنبال پاره شدن کیست در اعضای داخلی و شوک آنافیلاکسی متغییر است گاهي تعداد اين كيست ها به حدي در كبد افزايش مي يابند كه موجب از كار افتادن كبد خواهد شد که در صورت درمان نشدن منجر به مرگ می شود. علائم اين بيماري بستگي به محل استقرار كيست (كبد، ريه، مغز، استخوان) ، بزرگي كيست و موقعيت كيست دارد. به عنوان مثال در مغز و چشم سريعاً ايجاد علامت مي كند در حاليكه در كبد سالها طول مي كشد تا ايجاد علامت نمايد.</a:t>
            </a:r>
            <a:endParaRPr lang="en-US" sz="2800" dirty="0">
              <a:cs typeface="B Yagut"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1" y="5578451"/>
            <a:ext cx="609600" cy="609600"/>
          </a:xfrm>
          <a:prstGeom prst="rect">
            <a:avLst/>
          </a:prstGeom>
        </p:spPr>
      </p:pic>
    </p:spTree>
    <p:extLst>
      <p:ext uri="{BB962C8B-B14F-4D97-AF65-F5344CB8AC3E}">
        <p14:creationId xmlns:p14="http://schemas.microsoft.com/office/powerpoint/2010/main" val="288949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زاهدان</_x062f__x0627__x0646__x0634__x06af__x0627__x0647_>
    <_x0646__x0648__x0639__x0020__x062d__x06cc__x0637__x0647_ xmlns="12fdc5dc-769e-4543-b10d-fbea3dac4417">بيماري‌هاي واگير</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5NN7CDR5NKU2-831-1160</_dlc_DocId>
    <_dlc_DocIdUrl xmlns="1047730d-92e1-4018-9084-d932fd3a7f58">
      <Url>http://www.health.gov.ir/hnd/_layouts/DocIdRedir.aspx?ID=5NN7CDR5NKU2-831-1160</Url>
      <Description>5NN7CDR5NKU2-831-1160</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FF0976-F305-42ED-ABFE-2F39CAF2CDF8}">
  <ds:schemaRefs>
    <ds:schemaRef ds:uri="http://schemas.microsoft.com/sharepoint/events"/>
  </ds:schemaRefs>
</ds:datastoreItem>
</file>

<file path=customXml/itemProps2.xml><?xml version="1.0" encoding="utf-8"?>
<ds:datastoreItem xmlns:ds="http://schemas.openxmlformats.org/officeDocument/2006/customXml" ds:itemID="{E660ED44-48F9-4F88-9FCD-F96D7F8E1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E9FDC7-52F1-4A87-8320-E216A945AC86}">
  <ds:schemaRefs>
    <ds:schemaRef ds:uri="http://www.w3.org/XML/1998/namespace"/>
    <ds:schemaRef ds:uri="http://schemas.microsoft.com/office/2006/documentManagement/types"/>
    <ds:schemaRef ds:uri="http://purl.org/dc/terms/"/>
    <ds:schemaRef ds:uri="http://purl.org/dc/elements/1.1/"/>
    <ds:schemaRef ds:uri="http://purl.org/dc/dcmitype/"/>
    <ds:schemaRef ds:uri="http://schemas.openxmlformats.org/package/2006/metadata/core-properties"/>
    <ds:schemaRef ds:uri="1047730d-92e1-4018-9084-d932fd3a7f58"/>
    <ds:schemaRef ds:uri="http://schemas.microsoft.com/office/infopath/2007/PartnerControls"/>
    <ds:schemaRef ds:uri="12fdc5dc-769e-4543-b10d-fbea3dac4417"/>
    <ds:schemaRef ds:uri="http://schemas.microsoft.com/office/2006/metadata/properties"/>
  </ds:schemaRefs>
</ds:datastoreItem>
</file>

<file path=customXml/itemProps4.xml><?xml version="1.0" encoding="utf-8"?>
<ds:datastoreItem xmlns:ds="http://schemas.openxmlformats.org/officeDocument/2006/customXml" ds:itemID="{90BF19C9-00A7-4387-A765-870012E5B1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8054710</TotalTime>
  <Words>1092</Words>
  <Application>Microsoft Office PowerPoint</Application>
  <PresentationFormat>Widescreen</PresentationFormat>
  <Paragraphs>104</Paragraphs>
  <Slides>20</Slides>
  <Notes>7</Notes>
  <HiddenSlides>0</HiddenSlides>
  <MMClips>15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B Titr</vt:lpstr>
      <vt:lpstr>B Yagut</vt:lpstr>
      <vt:lpstr>Calibri</vt:lpstr>
      <vt:lpstr>Calibri Light</vt:lpstr>
      <vt:lpstr>tahoma</vt:lpstr>
      <vt:lpstr>Times New Roman</vt:lpstr>
      <vt:lpstr>Office Theme</vt:lpstr>
      <vt:lpstr>1_Office Theme</vt:lpstr>
      <vt:lpstr>PowerPoint Presentation</vt:lpstr>
      <vt:lpstr> مشخصات سند</vt:lpstr>
      <vt:lpstr>PowerPoint Presentation</vt:lpstr>
      <vt:lpstr>PowerPoint Presentation</vt:lpstr>
      <vt:lpstr>PowerPoint Presentation</vt:lpstr>
      <vt:lpstr>PowerPoint Presentation</vt:lpstr>
      <vt:lpstr>PowerPoint Presentation</vt:lpstr>
      <vt:lpstr>راههای انتقال </vt:lpstr>
      <vt:lpstr>PowerPoint Presentation</vt:lpstr>
      <vt:lpstr>دوره کمون</vt:lpstr>
      <vt:lpstr>چرخه تکامل</vt:lpstr>
      <vt:lpstr>چرخه تکامل</vt:lpstr>
      <vt:lpstr>PowerPoint Presentation</vt:lpstr>
      <vt:lpstr>درمان بیماری</vt:lpstr>
      <vt:lpstr>کنترل و پیشگیری</vt:lpstr>
      <vt:lpstr>کنترل و پیشگیری</vt:lpstr>
      <vt:lpstr>پرسش تمرین</vt:lpstr>
      <vt:lpstr>بیماری کیست هیداتیک از بیماریهای مشترک بین انسان و حیوان می باشد  با توجه به درمان سخت این بیماری ، هزینه بالای جراحی و عوارض پس از آن ، آموزش به مردم و پیشگیری از این بیماری دارای اهمیت ویژه ای می باشد.</vt:lpstr>
      <vt:lpstr>PowerPoint Presentation</vt:lpstr>
      <vt:lpstr>نظرات وپیشنهادات</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-Kist Hedatik</dc:title>
  <dc:creator>MRT</dc:creator>
  <cp:lastModifiedBy>Sima Jalali</cp:lastModifiedBy>
  <cp:revision>406</cp:revision>
  <dcterms:created xsi:type="dcterms:W3CDTF">2020-04-19T06:09:18Z</dcterms:created>
  <dcterms:modified xsi:type="dcterms:W3CDTF">2020-12-05T06:09:01Z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fc2ada0d-58c8-4393-ac90-9b8c2c59d4f0</vt:lpwstr>
  </property>
</Properties>
</file>